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5"/>
  </p:notesMasterIdLst>
  <p:sldIdLst>
    <p:sldId id="256" r:id="rId2"/>
    <p:sldId id="257" r:id="rId3"/>
    <p:sldId id="261" r:id="rId4"/>
    <p:sldId id="260" r:id="rId5"/>
    <p:sldId id="262" r:id="rId6"/>
    <p:sldId id="305" r:id="rId7"/>
    <p:sldId id="335" r:id="rId8"/>
    <p:sldId id="336" r:id="rId9"/>
    <p:sldId id="337" r:id="rId10"/>
    <p:sldId id="340" r:id="rId11"/>
    <p:sldId id="342" r:id="rId12"/>
    <p:sldId id="343" r:id="rId13"/>
    <p:sldId id="344" r:id="rId14"/>
    <p:sldId id="266" r:id="rId15"/>
    <p:sldId id="269" r:id="rId16"/>
    <p:sldId id="328" r:id="rId17"/>
    <p:sldId id="329" r:id="rId18"/>
    <p:sldId id="330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273" r:id="rId34"/>
    <p:sldId id="360" r:id="rId35"/>
    <p:sldId id="362" r:id="rId36"/>
    <p:sldId id="363" r:id="rId37"/>
    <p:sldId id="364" r:id="rId38"/>
    <p:sldId id="365" r:id="rId39"/>
    <p:sldId id="366" r:id="rId40"/>
    <p:sldId id="367" r:id="rId41"/>
    <p:sldId id="369" r:id="rId42"/>
    <p:sldId id="370" r:id="rId43"/>
    <p:sldId id="301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лагин Максим Алексеевич" initials="КМА" lastIdx="3" clrIdx="0">
    <p:extLst>
      <p:ext uri="{19B8F6BF-5375-455C-9EA6-DF929625EA0E}">
        <p15:presenceInfo xmlns:p15="http://schemas.microsoft.com/office/powerpoint/2012/main" userId="63f70829f2bc36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Средний стиль 3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679E9-0A66-4615-979E-5607EFA98407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8CB37-D6C5-4982-B1F0-E818DD85FB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398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64664C-27A7-4113-B6BC-570331317B86}" type="datetime1">
              <a:rPr lang="ru-RU" smtClean="0"/>
              <a:t>27.09.2024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М.А. Кулагин; </a:t>
            </a:r>
            <a:r>
              <a:rPr lang="en-US"/>
              <a:t>maksimkulagin06@yandex.ru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5063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61E5-9E1D-4A77-81CA-B227C85930CA}" type="datetime1">
              <a:rPr lang="ru-RU" smtClean="0"/>
              <a:t>27.09.2024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М.А. Кулагин; </a:t>
            </a:r>
            <a:r>
              <a:rPr lang="en-US"/>
              <a:t>maksimkulagin06@yandex.ru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4012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87B0B-8184-4153-A617-A84796BFBE6E}" type="datetime1">
              <a:rPr lang="ru-RU" smtClean="0"/>
              <a:t>27.09.2024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М.А. Кулагин; </a:t>
            </a:r>
            <a:r>
              <a:rPr lang="en-US"/>
              <a:t>maksimkulagin06@yandex.ru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2440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02434BC-C42A-4357-A8E2-63E0779F96EC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М.А. Кулагин; </a:t>
            </a:r>
            <a:r>
              <a:rPr lang="en-US"/>
              <a:t>maksimkulagin06@yandex.ru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7C06002-73B6-435E-9197-6C995EAB057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1252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7774D-D7F9-4863-BCAC-40F84FEB085B}" type="datetime1">
              <a:rPr lang="ru-RU" smtClean="0"/>
              <a:t>27.09.2024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М.А. Кулагин; </a:t>
            </a:r>
            <a:r>
              <a:rPr lang="en-US"/>
              <a:t>maksimkulagin06@yandex.ru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170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F2CE1-D732-4699-A3AB-7DDC0B9CD36C}" type="datetime1">
              <a:rPr lang="ru-RU" smtClean="0"/>
              <a:t>27.09.2024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М.А. Кулагин; </a:t>
            </a:r>
            <a:r>
              <a:rPr lang="en-US"/>
              <a:t>maksimkulagin06@yandex.ru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9299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D71D3-F311-4994-8047-6CC4C92DD050}" type="datetime1">
              <a:rPr lang="ru-RU" smtClean="0"/>
              <a:t>27.09.2024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М.А. Кулагин; </a:t>
            </a:r>
            <a:r>
              <a:rPr lang="en-US"/>
              <a:t>maksimkulagin06@yandex.ru</a:t>
            </a: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081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0689-66F2-4955-9414-96EAB6D27716}" type="datetime1">
              <a:rPr lang="ru-RU" smtClean="0"/>
              <a:t>27.09.2024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М.А. Кулагин; </a:t>
            </a:r>
            <a:r>
              <a:rPr lang="en-US"/>
              <a:t>maksimkulagin06@yandex.ru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993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C264-8AC2-4D22-9D6E-8C8D44DA828B}" type="datetime1">
              <a:rPr lang="ru-RU" smtClean="0"/>
              <a:t>27.09.2024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М.А. Кулагин; </a:t>
            </a:r>
            <a:r>
              <a:rPr lang="en-US"/>
              <a:t>maksimkulagin06@yandex.ru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658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F3997-AC39-4E44-9107-EBFD19F49565}" type="datetime1">
              <a:rPr lang="ru-RU" smtClean="0"/>
              <a:t>27.09.2024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М.А. Кулагин; </a:t>
            </a:r>
            <a:r>
              <a:rPr lang="en-US"/>
              <a:t>maksimkulagin06@yandex.ru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7565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D51EB-4422-4328-BD4F-5518FE06BEE3}" type="datetime1">
              <a:rPr lang="ru-RU" smtClean="0"/>
              <a:t>27.09.2024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М.А. Кулагин; </a:t>
            </a:r>
            <a:r>
              <a:rPr lang="en-US"/>
              <a:t>maksimkulagin06@yandex.ru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700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778E8-04A6-42CF-8EED-4EE3607AE6D1}" type="datetime1">
              <a:rPr lang="ru-RU" smtClean="0"/>
              <a:t>27.09.2024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М.А. Кулагин; </a:t>
            </a:r>
            <a:r>
              <a:rPr lang="en-US"/>
              <a:t>maksimkulagin06@yandex.ru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06002-73B6-435E-9197-6C995EAB05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8376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114303" y="2396966"/>
            <a:ext cx="6837791" cy="2064067"/>
          </a:xfrm>
        </p:spPr>
        <p:txBody>
          <a:bodyPr>
            <a:normAutofit fontScale="90000"/>
          </a:bodyPr>
          <a:lstStyle/>
          <a:p>
            <a:r>
              <a:rPr lang="ru-RU" sz="4400" b="1" dirty="0">
                <a:latin typeface="Century Schoolbook" panose="02040604050505020304" pitchFamily="18" charset="0"/>
              </a:rPr>
              <a:t>Современные технологии разработки программного обеспечения</a:t>
            </a:r>
            <a:br>
              <a:rPr lang="en-US" b="1" dirty="0">
                <a:latin typeface="Century Schoolbook" panose="02040604050505020304" pitchFamily="18" charset="0"/>
              </a:rPr>
            </a:br>
            <a:r>
              <a:rPr lang="ru-RU" sz="1400" b="1" dirty="0">
                <a:latin typeface="Century Schoolbook" panose="02040604050505020304" pitchFamily="18" charset="0"/>
              </a:rPr>
              <a:t>Российский университет транспорта</a:t>
            </a:r>
            <a:endParaRPr lang="ru-RU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399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10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5" y="954055"/>
            <a:ext cx="87075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Примеры использования больших данных в финансовых услугах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00EF0-B94C-D74A-72FD-500F195EC245}"/>
              </a:ext>
            </a:extLst>
          </p:cNvPr>
          <p:cNvSpPr txBox="1"/>
          <p:nvPr/>
        </p:nvSpPr>
        <p:spPr>
          <a:xfrm>
            <a:off x="628649" y="2267491"/>
            <a:ext cx="75738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Управление рисками и предотвращение мошенничества</a:t>
            </a:r>
            <a:endParaRPr lang="en-US" sz="2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E0CD9DE-0E2D-B33D-2456-977AA813E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69" y="2767280"/>
            <a:ext cx="3770101" cy="3035030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екст, логотип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0C55758-3880-99FE-964F-C6CF8EF18B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856" y="3081557"/>
            <a:ext cx="4514319" cy="2733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9E62AD-4534-9793-CF54-8370B30CC9DA}"/>
              </a:ext>
            </a:extLst>
          </p:cNvPr>
          <p:cNvSpPr txBox="1"/>
          <p:nvPr/>
        </p:nvSpPr>
        <p:spPr>
          <a:xfrm>
            <a:off x="628649" y="1905530"/>
            <a:ext cx="75738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Кредитный скоринг и оценка кредитоспособности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85581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11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5" y="954055"/>
            <a:ext cx="87075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Примеры использования больших данных в ИТ индустрии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00EF0-B94C-D74A-72FD-500F195EC245}"/>
              </a:ext>
            </a:extLst>
          </p:cNvPr>
          <p:cNvSpPr txBox="1"/>
          <p:nvPr/>
        </p:nvSpPr>
        <p:spPr>
          <a:xfrm>
            <a:off x="628650" y="2050984"/>
            <a:ext cx="75738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Кластеризация новостей</a:t>
            </a:r>
            <a:endParaRPr lang="en-US" sz="2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EEB81E-93C3-A92A-0E40-D2E541849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65" y="2501582"/>
            <a:ext cx="7313853" cy="355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77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12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5" y="954055"/>
            <a:ext cx="87075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Примеры использования больших данных в ИТ индустрии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00EF0-B94C-D74A-72FD-500F195EC245}"/>
              </a:ext>
            </a:extLst>
          </p:cNvPr>
          <p:cNvSpPr txBox="1"/>
          <p:nvPr/>
        </p:nvSpPr>
        <p:spPr>
          <a:xfrm>
            <a:off x="628650" y="1894845"/>
            <a:ext cx="75738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Облачные вычисления и большие данные</a:t>
            </a:r>
            <a:endParaRPr lang="en-US" sz="2200" dirty="0"/>
          </a:p>
        </p:txBody>
      </p:sp>
      <p:pic>
        <p:nvPicPr>
          <p:cNvPr id="7" name="Рисунок 6" descr="Изображение выглядит как текст, снимок экрана, диаграмма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A0C71B11-D23B-18DA-E0DA-325398E79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16" y="2325732"/>
            <a:ext cx="6822767" cy="382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9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13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5" y="954055"/>
            <a:ext cx="87075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Примеры использования больших данных в ритейле и электронной коммерции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00EF0-B94C-D74A-72FD-500F195EC245}"/>
              </a:ext>
            </a:extLst>
          </p:cNvPr>
          <p:cNvSpPr txBox="1"/>
          <p:nvPr/>
        </p:nvSpPr>
        <p:spPr>
          <a:xfrm>
            <a:off x="628650" y="2050984"/>
            <a:ext cx="75738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Ценообразование в реальном времени</a:t>
            </a:r>
            <a:endParaRPr lang="en-US" sz="2200" dirty="0"/>
          </a:p>
        </p:txBody>
      </p:sp>
      <p:pic>
        <p:nvPicPr>
          <p:cNvPr id="7" name="Рисунок 6" descr="Изображение выглядит как диаграмма, снимок экрана, круг,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B79708B2-E82A-2E62-107C-80D7A716D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45" y="2576392"/>
            <a:ext cx="8276309" cy="331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33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14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DEEP LEARNING (1)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185666" y="963558"/>
            <a:ext cx="8707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700" dirty="0"/>
              <a:t>Примеры использования больших данных в машинном обучении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4915" y="1825638"/>
            <a:ext cx="86423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Системы детектирования и распознавания объектов</a:t>
            </a:r>
          </a:p>
        </p:txBody>
      </p:sp>
      <p:pic>
        <p:nvPicPr>
          <p:cNvPr id="16" name="yolo-object-detection.jpg" descr="yolo-object-detection.jpg">
            <a:extLst>
              <a:ext uri="{FF2B5EF4-FFF2-40B4-BE49-F238E27FC236}">
                <a16:creationId xmlns:a16="http://schemas.microsoft.com/office/drawing/2014/main" id="{97FEC346-EB89-7747-8F8C-225519574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27" y="2308553"/>
            <a:ext cx="4005393" cy="3783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235F518F-3BF8-4DB9-8408-36CE493865F1-L0-001.jpeg" descr="235F518F-3BF8-4DB9-8408-36CE493865F1-L0-001.jpeg">
            <a:extLst>
              <a:ext uri="{FF2B5EF4-FFF2-40B4-BE49-F238E27FC236}">
                <a16:creationId xmlns:a16="http://schemas.microsoft.com/office/drawing/2014/main" id="{7366FE18-02FE-0B49-B602-44CC0733DBC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40239" y="2256525"/>
            <a:ext cx="4085932" cy="38897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40013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15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DEEP LEARNING (1)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185666" y="963558"/>
            <a:ext cx="8707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Примеры использования больших данных в машинном обучении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0825" y="1946161"/>
            <a:ext cx="8642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Беспилотный автомобиль</a:t>
            </a:r>
          </a:p>
        </p:txBody>
      </p:sp>
      <p:pic>
        <p:nvPicPr>
          <p:cNvPr id="16" name="Изображение" descr="Изображение">
            <a:extLst>
              <a:ext uri="{FF2B5EF4-FFF2-40B4-BE49-F238E27FC236}">
                <a16:creationId xmlns:a16="http://schemas.microsoft.com/office/drawing/2014/main" id="{DD67319E-77F2-9E42-8433-EBD0F6C9124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68793" y="2440506"/>
            <a:ext cx="6206414" cy="33843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61320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16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MACHINE LEARNING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167445" y="2026042"/>
            <a:ext cx="87075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Задача прогнозирования выхода из строя тягового двигателя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ACC33B-CDA7-1D4A-A9F1-BD9353E7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912320"/>
            <a:ext cx="7785100" cy="2286000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AE45EAA-1432-6C48-92A0-10F40BAD5073}"/>
              </a:ext>
            </a:extLst>
          </p:cNvPr>
          <p:cNvSpPr/>
          <p:nvPr/>
        </p:nvSpPr>
        <p:spPr>
          <a:xfrm>
            <a:off x="536944" y="2537082"/>
            <a:ext cx="80474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Постановка задачи</a:t>
            </a:r>
            <a:r>
              <a:rPr lang="ru-RU" dirty="0"/>
              <a:t>: на основе информации о показаниях датчиков (тока, напряжения и т.п.) с тягового двигателя локомотива за определенный период времени рассчитать прогноз его выхода из строя в данный момент.</a:t>
            </a:r>
          </a:p>
          <a:p>
            <a:endParaRPr lang="ru-RU" dirty="0"/>
          </a:p>
          <a:p>
            <a:r>
              <a:rPr lang="ru-RU" b="1" dirty="0"/>
              <a:t>Пример исходных данных</a:t>
            </a:r>
            <a:r>
              <a:rPr lang="ru-RU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6D7598-D5E4-E9FB-A2FA-E6236E088DA6}"/>
              </a:ext>
            </a:extLst>
          </p:cNvPr>
          <p:cNvSpPr txBox="1"/>
          <p:nvPr/>
        </p:nvSpPr>
        <p:spPr>
          <a:xfrm>
            <a:off x="185666" y="963558"/>
            <a:ext cx="8707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Примеры использования больших данных в машинном обучении</a:t>
            </a:r>
          </a:p>
        </p:txBody>
      </p:sp>
    </p:spTree>
    <p:extLst>
      <p:ext uri="{BB962C8B-B14F-4D97-AF65-F5344CB8AC3E}">
        <p14:creationId xmlns:p14="http://schemas.microsoft.com/office/powerpoint/2010/main" val="3020833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17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MACHINE LEARNING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185665" y="1022136"/>
            <a:ext cx="8707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Задача прогнозирования выхода из строя тягового двигателя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9A621DE-29FE-B64D-A443-7DC821F6342D}"/>
              </a:ext>
            </a:extLst>
          </p:cNvPr>
          <p:cNvSpPr/>
          <p:nvPr/>
        </p:nvSpPr>
        <p:spPr>
          <a:xfrm>
            <a:off x="467918" y="1550712"/>
            <a:ext cx="8047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Подход к решению задачи: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3DC10DD-0D99-B944-B320-F34DF6000CB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08" y="2611028"/>
            <a:ext cx="4286250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44DEA3B-C3E8-A244-80A4-F36D23F95163}"/>
              </a:ext>
            </a:extLst>
          </p:cNvPr>
          <p:cNvSpPr/>
          <p:nvPr/>
        </p:nvSpPr>
        <p:spPr>
          <a:xfrm>
            <a:off x="3391786" y="1570581"/>
            <a:ext cx="52842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1600" dirty="0"/>
              <a:t>Получение файлов с измерениями с локомотивов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Расшифровка данных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Вычисление признаков для </a:t>
            </a:r>
            <a:r>
              <a:rPr lang="ru-RU" sz="1600" dirty="0" err="1"/>
              <a:t>автоэнкодера</a:t>
            </a: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Обучение </a:t>
            </a:r>
            <a:r>
              <a:rPr lang="ru-RU" sz="1600" dirty="0" err="1"/>
              <a:t>автоэнкодера</a:t>
            </a: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Генерация дополнительных признаков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Расчет вероятности совершения нарушения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9F134A3-F2EC-204C-B26A-9B75384D97FC}"/>
              </a:ext>
            </a:extLst>
          </p:cNvPr>
          <p:cNvSpPr/>
          <p:nvPr/>
        </p:nvSpPr>
        <p:spPr>
          <a:xfrm>
            <a:off x="4772876" y="3467015"/>
            <a:ext cx="397827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/>
              <a:t>Критерии качества</a:t>
            </a:r>
            <a:r>
              <a:rPr lang="ru-RU" sz="1600" dirty="0"/>
              <a:t>: </a:t>
            </a:r>
            <a:r>
              <a:rPr lang="en" sz="1600" dirty="0"/>
              <a:t>precision, recall, accuracy </a:t>
            </a:r>
            <a:r>
              <a:rPr lang="ru-RU" sz="1600" dirty="0"/>
              <a:t>при условии попадании прогноза в диапазон количества поездок. То есть, если модель предсказала выход на неплановый ремонт через 10 поездок, а диапазоном является 6-15 поездок, то данное попадание считается успешной работой модели.</a:t>
            </a:r>
          </a:p>
        </p:txBody>
      </p:sp>
    </p:spTree>
    <p:extLst>
      <p:ext uri="{BB962C8B-B14F-4D97-AF65-F5344CB8AC3E}">
        <p14:creationId xmlns:p14="http://schemas.microsoft.com/office/powerpoint/2010/main" val="3999872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18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+mj-lt"/>
              </a:rPr>
              <a:t>MACHINE LEARNING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170429" y="1849801"/>
            <a:ext cx="8707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Задача прогнозирования совершения нарушения(-</a:t>
            </a:r>
            <a:r>
              <a:rPr lang="ru-RU" sz="2000" dirty="0" err="1"/>
              <a:t>ий</a:t>
            </a:r>
            <a:r>
              <a:rPr lang="ru-RU" sz="2000" dirty="0"/>
              <a:t>) машинистом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745372F-C860-954C-954C-4EE939E42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4010278"/>
            <a:ext cx="8642349" cy="2065797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B745DDC-4192-1240-9AAC-A29639CD391C}"/>
              </a:ext>
            </a:extLst>
          </p:cNvPr>
          <p:cNvSpPr/>
          <p:nvPr/>
        </p:nvSpPr>
        <p:spPr>
          <a:xfrm>
            <a:off x="203009" y="2271400"/>
            <a:ext cx="86423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Постановка задачи</a:t>
            </a:r>
            <a:r>
              <a:rPr lang="ru-RU" dirty="0"/>
              <a:t>: на основе информации о показателях, характеризующих деятельность машиниста, и перечня совершаемых машинистом нарушений  за определенный период времени рассчитать вероятность совершения машинистом нарушения в ближайшем будущем.</a:t>
            </a:r>
            <a:endParaRPr lang="en-US" dirty="0"/>
          </a:p>
          <a:p>
            <a:endParaRPr lang="ru-RU" dirty="0"/>
          </a:p>
          <a:p>
            <a:r>
              <a:rPr lang="ru-RU" b="1" dirty="0"/>
              <a:t>Пример исходных данных</a:t>
            </a:r>
            <a:r>
              <a:rPr lang="ru-RU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E0C21-FCD5-67E6-5FBE-51062B555488}"/>
              </a:ext>
            </a:extLst>
          </p:cNvPr>
          <p:cNvSpPr txBox="1"/>
          <p:nvPr/>
        </p:nvSpPr>
        <p:spPr>
          <a:xfrm>
            <a:off x="185666" y="940813"/>
            <a:ext cx="8707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Примеры использования больших данных в машинном обучении</a:t>
            </a:r>
          </a:p>
        </p:txBody>
      </p:sp>
    </p:spTree>
    <p:extLst>
      <p:ext uri="{BB962C8B-B14F-4D97-AF65-F5344CB8AC3E}">
        <p14:creationId xmlns:p14="http://schemas.microsoft.com/office/powerpoint/2010/main" val="2731285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19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5" y="954055"/>
            <a:ext cx="87075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Подходы к работе над </a:t>
            </a:r>
          </a:p>
          <a:p>
            <a:pPr algn="ctr"/>
            <a:r>
              <a:rPr lang="ru-RU" sz="3200" dirty="0"/>
              <a:t>информационными системами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00EF0-B94C-D74A-72FD-500F195EC245}"/>
              </a:ext>
            </a:extLst>
          </p:cNvPr>
          <p:cNvSpPr txBox="1"/>
          <p:nvPr/>
        </p:nvSpPr>
        <p:spPr>
          <a:xfrm>
            <a:off x="185665" y="4457312"/>
            <a:ext cx="860202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700" b="1" dirty="0"/>
              <a:t>Надежность</a:t>
            </a:r>
            <a:r>
              <a:rPr lang="en-US" sz="1700" dirty="0"/>
              <a:t>. </a:t>
            </a:r>
            <a:r>
              <a:rPr lang="ru-RU" sz="1700" dirty="0"/>
              <a:t>Надежность подразумевает, что система продолжит корректно работать даже в условиях сбоев.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700" b="1" dirty="0"/>
              <a:t>Масштабируемость</a:t>
            </a:r>
            <a:r>
              <a:rPr lang="en-US" sz="1700" dirty="0"/>
              <a:t>. </a:t>
            </a:r>
            <a:r>
              <a:rPr lang="ru-RU" sz="1700" dirty="0"/>
              <a:t>Масштабируемость требует решения проблем, возникающих при росте системы.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700" b="1" dirty="0"/>
              <a:t>Удобство</a:t>
            </a:r>
            <a:r>
              <a:rPr lang="ru-RU" sz="1700" dirty="0"/>
              <a:t> </a:t>
            </a:r>
            <a:r>
              <a:rPr lang="ru-RU" sz="1700" b="1" dirty="0"/>
              <a:t>сопровождения</a:t>
            </a:r>
            <a:r>
              <a:rPr lang="en-US" sz="1700" dirty="0"/>
              <a:t>. </a:t>
            </a:r>
            <a:r>
              <a:rPr lang="ru-RU" sz="1700" dirty="0"/>
              <a:t>Удобство сопровождения предполагает, что система будет легко поддерживаться и адаптироваться к новым условиям.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8EAB4-6373-3456-3A87-F394F5BD70C3}"/>
              </a:ext>
            </a:extLst>
          </p:cNvPr>
          <p:cNvSpPr txBox="1"/>
          <p:nvPr/>
        </p:nvSpPr>
        <p:spPr>
          <a:xfrm>
            <a:off x="327547" y="2329375"/>
            <a:ext cx="6773102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900" b="1" dirty="0"/>
              <a:t>Информационная система </a:t>
            </a:r>
            <a:r>
              <a:rPr lang="ru-RU" sz="1900" dirty="0"/>
              <a:t>— это совокупность взаимосвязанных компонентов, предназначенных для сбора, хранения, обработки, передачи и предоставления данных и информации. Обычно включают в себя как аппаратное, так и программное обеспечение, базы данных, сети и процедуры, необходимые для эффективного управления информацией.</a:t>
            </a:r>
            <a:endParaRPr lang="en-US" sz="19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4B21F25-E418-8227-6D14-B21E7163F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950" y="2408883"/>
            <a:ext cx="1687642" cy="168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85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2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(1.1)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675417" y="923301"/>
            <a:ext cx="3790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Содержание курса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9495" y="1518181"/>
            <a:ext cx="86423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Лекции</a:t>
            </a:r>
            <a:r>
              <a:rPr lang="ru-RU" sz="2000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Введение в «большие данные»</a:t>
            </a:r>
            <a:r>
              <a:rPr lang="en-US" sz="2000" dirty="0"/>
              <a:t>; </a:t>
            </a:r>
            <a:r>
              <a:rPr lang="ru-RU" sz="2000" dirty="0"/>
              <a:t>Высоконагруженные системы</a:t>
            </a:r>
            <a:r>
              <a:rPr lang="en-US" sz="2000" dirty="0"/>
              <a:t>; </a:t>
            </a:r>
            <a:r>
              <a:rPr lang="ru-RU" sz="2000" dirty="0"/>
              <a:t>Области и возможности применения</a:t>
            </a:r>
            <a:r>
              <a:rPr lang="en-US" sz="2000" dirty="0"/>
              <a:t>; </a:t>
            </a:r>
            <a:r>
              <a:rPr lang="ru-RU" sz="2000" dirty="0"/>
              <a:t>Архитектуры систем с большими данными</a:t>
            </a:r>
            <a:r>
              <a:rPr lang="en-US" sz="2000" dirty="0"/>
              <a:t>; </a:t>
            </a:r>
            <a:r>
              <a:rPr lang="ru-RU" sz="2000" dirty="0"/>
              <a:t>Технология </a:t>
            </a:r>
            <a:r>
              <a:rPr lang="en-US" sz="2000" dirty="0"/>
              <a:t>MapReduce</a:t>
            </a:r>
            <a:endParaRPr lang="ru-RU" sz="2000" dirty="0"/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Уровни в системах обработки данных</a:t>
            </a:r>
            <a:r>
              <a:rPr lang="en-US" sz="2000" dirty="0"/>
              <a:t>;</a:t>
            </a:r>
            <a:r>
              <a:rPr lang="ru-RU" sz="2000" dirty="0"/>
              <a:t> Сбор данных</a:t>
            </a:r>
            <a:r>
              <a:rPr lang="en-US" sz="2000" dirty="0"/>
              <a:t>;</a:t>
            </a:r>
            <a:r>
              <a:rPr lang="ru-RU" sz="2000" dirty="0"/>
              <a:t> Преобразование данных</a:t>
            </a:r>
            <a:r>
              <a:rPr lang="en-US" sz="2000" dirty="0"/>
              <a:t>;</a:t>
            </a:r>
            <a:r>
              <a:rPr lang="ru-RU" sz="2000" dirty="0"/>
              <a:t> Контроль данных</a:t>
            </a:r>
            <a:r>
              <a:rPr lang="en-US" sz="2000" dirty="0"/>
              <a:t>;</a:t>
            </a:r>
            <a:r>
              <a:rPr lang="ru-RU" sz="2000" dirty="0"/>
              <a:t> Анализ данных</a:t>
            </a:r>
            <a:r>
              <a:rPr lang="en-US" sz="2000" dirty="0"/>
              <a:t>;</a:t>
            </a:r>
            <a:r>
              <a:rPr lang="ru-RU" sz="2000" dirty="0"/>
              <a:t> Представление результатов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Пример реализации </a:t>
            </a:r>
            <a:r>
              <a:rPr lang="en-US" sz="2000" dirty="0"/>
              <a:t>API</a:t>
            </a:r>
            <a:r>
              <a:rPr lang="ru-RU" sz="2000" dirty="0"/>
              <a:t>-сервисов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SQL </a:t>
            </a:r>
            <a:r>
              <a:rPr lang="ru-RU" sz="2000" dirty="0"/>
              <a:t>и </a:t>
            </a:r>
            <a:r>
              <a:rPr lang="en-US" sz="2000" dirty="0"/>
              <a:t>NoSQL</a:t>
            </a:r>
            <a:r>
              <a:rPr lang="ru-RU" sz="2000" dirty="0"/>
              <a:t> 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Общее введение в систему контроля версий</a:t>
            </a:r>
            <a:r>
              <a:rPr lang="en-US" sz="2000" dirty="0"/>
              <a:t> (Git)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Общее введение в контейнеризацию приложений (</a:t>
            </a:r>
            <a:r>
              <a:rPr lang="en-US" sz="2000" dirty="0"/>
              <a:t>Docker)</a:t>
            </a:r>
            <a:endParaRPr lang="ru-RU" sz="2000" dirty="0"/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Машинное обучение</a:t>
            </a:r>
            <a:endParaRPr lang="en-US" sz="2000" dirty="0"/>
          </a:p>
          <a:p>
            <a:endParaRPr lang="ru-RU" sz="2000" dirty="0"/>
          </a:p>
          <a:p>
            <a:r>
              <a:rPr lang="ru-RU" sz="2000" b="1" dirty="0"/>
              <a:t>Практика</a:t>
            </a:r>
            <a:r>
              <a:rPr lang="en-US" sz="20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000" dirty="0"/>
              <a:t>Реализация собственного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582537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20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5" y="954055"/>
            <a:ext cx="87075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Архитектура  взаимодействия компонентов информационной системы</a:t>
            </a:r>
          </a:p>
        </p:txBody>
      </p:sp>
      <p:pic>
        <p:nvPicPr>
          <p:cNvPr id="8" name="Рисунок 7" descr="Изображение выглядит как текст, диаграмма, План, схематичный&#10;&#10;Автоматически созданное описание">
            <a:extLst>
              <a:ext uri="{FF2B5EF4-FFF2-40B4-BE49-F238E27FC236}">
                <a16:creationId xmlns:a16="http://schemas.microsoft.com/office/drawing/2014/main" id="{BAD2FE68-0459-FC8E-3CA6-6CB541B7D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31273"/>
            <a:ext cx="7315200" cy="407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08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21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5" y="954055"/>
            <a:ext cx="87075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Архитектура  взаимодействия компонентов информационной системы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070E3-0DBE-C54E-6FF5-9445058084CC}"/>
              </a:ext>
            </a:extLst>
          </p:cNvPr>
          <p:cNvSpPr txBox="1"/>
          <p:nvPr/>
        </p:nvSpPr>
        <p:spPr>
          <a:xfrm>
            <a:off x="218245" y="2201123"/>
            <a:ext cx="864235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Поток данных:</a:t>
            </a:r>
          </a:p>
          <a:p>
            <a:r>
              <a:rPr lang="ru-RU" dirty="0"/>
              <a:t>1. Клиент отправляет запрос через API.</a:t>
            </a:r>
          </a:p>
          <a:p>
            <a:r>
              <a:rPr lang="ru-RU" dirty="0"/>
              <a:t>2. API передает запрос в код приложения.</a:t>
            </a:r>
          </a:p>
          <a:p>
            <a:r>
              <a:rPr lang="ru-RU" dirty="0"/>
              <a:t>3. Код приложения сначала проверяет кэш на наличие необходимых данных.</a:t>
            </a:r>
          </a:p>
          <a:p>
            <a:r>
              <a:rPr lang="ru-RU" dirty="0"/>
              <a:t>4. Если данные не найдены в кэше, код обращается к основной базе данных.</a:t>
            </a:r>
          </a:p>
          <a:p>
            <a:r>
              <a:rPr lang="ru-RU" dirty="0"/>
              <a:t>5. Если данные обновляются в базе, изменения перехватываются и синхронизируются с полнотекстовым индексом и, при необходимости, с кэшем.</a:t>
            </a:r>
          </a:p>
          <a:p>
            <a:r>
              <a:rPr lang="ru-RU" dirty="0"/>
              <a:t>6. Если запрос включает поиск, код приложения обращается к полнотекстовому индексу.</a:t>
            </a:r>
          </a:p>
          <a:p>
            <a:r>
              <a:rPr lang="ru-RU" dirty="0"/>
              <a:t>7. Некоторые задачи могут быть переданы на асинхронную обработку в очередь сообщений.</a:t>
            </a:r>
          </a:p>
          <a:p>
            <a:r>
              <a:rPr lang="ru-RU" dirty="0"/>
              <a:t>8. Очередь сообщений обрабатывает задачи и отправляет результат во внешний мир (например, отправка уведомлений по электронной почте).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687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22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5" y="954055"/>
            <a:ext cx="8707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Надежность информационной системы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A618E-FD57-204F-3695-AE1EB4A4CDA2}"/>
              </a:ext>
            </a:extLst>
          </p:cNvPr>
          <p:cNvSpPr txBox="1"/>
          <p:nvPr/>
        </p:nvSpPr>
        <p:spPr>
          <a:xfrm>
            <a:off x="325437" y="1807878"/>
            <a:ext cx="84931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Надежность</a:t>
            </a:r>
            <a:r>
              <a:rPr lang="ru-RU" dirty="0"/>
              <a:t> — это способность системы продолжать работать корректно даже в случае возникновения проблем. Ожидается, что программное обеспечение выполняет свои функции, устойчиво к ошибкам пользователей, обеспечивает достаточную производительность и защищено от несанкционированного доступа. Надежная система продолжает функционировать даже при сбоях, предотвращая их перерастание в отказы.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BB4CF-6D28-8D63-63B3-41AD0A4871BF}"/>
              </a:ext>
            </a:extLst>
          </p:cNvPr>
          <p:cNvSpPr txBox="1"/>
          <p:nvPr/>
        </p:nvSpPr>
        <p:spPr>
          <a:xfrm>
            <a:off x="400050" y="3720234"/>
            <a:ext cx="84931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Различие между сбоями и отказами: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Сбой (</a:t>
            </a:r>
            <a:r>
              <a:rPr lang="ru-RU" b="1" dirty="0" err="1"/>
              <a:t>fault</a:t>
            </a:r>
            <a:r>
              <a:rPr lang="ru-RU" b="1" dirty="0"/>
              <a:t>) — </a:t>
            </a:r>
            <a:r>
              <a:rPr lang="ru-RU" dirty="0"/>
              <a:t>это отклонение одного из компонентов системы от нормальной работы.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Отказ (</a:t>
            </a:r>
            <a:r>
              <a:rPr lang="ru-RU" b="1" dirty="0" err="1"/>
              <a:t>failure</a:t>
            </a:r>
            <a:r>
              <a:rPr lang="ru-RU" b="1" dirty="0"/>
              <a:t>) — </a:t>
            </a:r>
            <a:r>
              <a:rPr lang="ru-RU" dirty="0"/>
              <a:t>это ситуация, когда система в целом перестает предоставлять требуемый сервис.</a:t>
            </a:r>
          </a:p>
          <a:p>
            <a:endParaRPr lang="ru-RU" dirty="0"/>
          </a:p>
          <a:p>
            <a:r>
              <a:rPr lang="ru-RU" dirty="0"/>
              <a:t>Сбой одного компонента не обязательно должен приводить к отказу всей системы, если она правильно спроектирована.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96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23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5" y="954055"/>
            <a:ext cx="8707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Возможные причины сбоев информационной системы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A618E-FD57-204F-3695-AE1EB4A4CDA2}"/>
              </a:ext>
            </a:extLst>
          </p:cNvPr>
          <p:cNvSpPr txBox="1"/>
          <p:nvPr/>
        </p:nvSpPr>
        <p:spPr>
          <a:xfrm>
            <a:off x="325437" y="1564841"/>
            <a:ext cx="8493125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700" b="1" dirty="0"/>
              <a:t>Аппаратные сбои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Аппаратные сбои включают отказ жестких дисков, дефекты ОЗУ, отключение питания и т.д.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Для повышения надежности используется избыточность компонентов (RAID-массивы, резервные источники питания и т.п.).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Однако с увеличением масштабов систем и переходом на облачные платформы, возникает необходимость проектировать системы, способные переносить потерю целых машин.</a:t>
            </a:r>
          </a:p>
          <a:p>
            <a:pPr marL="285750" indent="-285750">
              <a:buFontTx/>
              <a:buChar char="-"/>
            </a:pPr>
            <a:endParaRPr lang="ru-RU" sz="1700" dirty="0"/>
          </a:p>
          <a:p>
            <a:r>
              <a:rPr lang="ru-RU" sz="1700" b="1" dirty="0"/>
              <a:t>Программные ошибки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Программные ошибки сложнее предотвратить, так как они часто являются систематическими и могут приводить к каскадным сбоям. К ним относятся ошибки, приводящие к сбоям при определенных входных данных, исчерпанию ресурсов или зависимостям от других сервисов.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Методы борьбы с программными ошибками включают тщательное тестирование, мониторинг, изоляцию процессов и возможность быстрого восстановления после сбоев.</a:t>
            </a:r>
          </a:p>
          <a:p>
            <a:endParaRPr lang="ru-RU" sz="1400" dirty="0"/>
          </a:p>
          <a:p>
            <a:r>
              <a:rPr lang="ru-RU" sz="1700" b="1" dirty="0"/>
              <a:t>Человеческий фактор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Люди могут ошибаться, и эти ошибки часто являются причиной сбоев в системах.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/>
              <a:t>Для минимизации ошибок проектируются системы с упрощенными интерфейсами, предусмотрена песочница для безопасного тестирования, выполняется тщательное тестирование, настроен мониторинг и созданы механизмы быстрого восстановления.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83762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24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5" y="954055"/>
            <a:ext cx="8707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Масштабируемость информационной системы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A618E-FD57-204F-3695-AE1EB4A4CDA2}"/>
              </a:ext>
            </a:extLst>
          </p:cNvPr>
          <p:cNvSpPr txBox="1"/>
          <p:nvPr/>
        </p:nvSpPr>
        <p:spPr>
          <a:xfrm>
            <a:off x="325437" y="1781420"/>
            <a:ext cx="849312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Масштабируемость </a:t>
            </a:r>
            <a:r>
              <a:rPr lang="ru-RU" sz="2000" dirty="0"/>
              <a:t>— это способность системы справляться с возросшей нагрузкой, такой как увеличение числа пользователей, объема данных или запросов. Важно понимать, что масштабируемость не является бинарной характеристикой ("масштабируемая" или "</a:t>
            </a:r>
            <a:r>
              <a:rPr lang="ru-RU" sz="2000" dirty="0" err="1"/>
              <a:t>немасштабируемая</a:t>
            </a:r>
            <a:r>
              <a:rPr lang="ru-RU" sz="2000" dirty="0"/>
              <a:t>"). Вопросы масштабируемости связаны с тем, как система будет справляться с ростом нагрузки и какие ресурсы можно расширить для этого.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BB4CF-6D28-8D63-63B3-41AD0A4871BF}"/>
              </a:ext>
            </a:extLst>
          </p:cNvPr>
          <p:cNvSpPr txBox="1"/>
          <p:nvPr/>
        </p:nvSpPr>
        <p:spPr>
          <a:xfrm>
            <a:off x="325436" y="4150226"/>
            <a:ext cx="84931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Рассмотрим пример</a:t>
            </a:r>
            <a:r>
              <a:rPr lang="ru-RU" sz="2000" dirty="0"/>
              <a:t>: социальная сеть по типу Твиттера, где основными операциями являются публикация текстовых сообщений (твитов) получает </a:t>
            </a:r>
          </a:p>
          <a:p>
            <a:r>
              <a:rPr lang="ru-RU" sz="2000" dirty="0"/>
              <a:t>4 600 записей в секунду в среднем и 12 000 - в пиковые периоды. Просмотр домашней ленты - 300 000 запросов в секунду.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2533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25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5" y="954055"/>
            <a:ext cx="87075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Первый подход к реализации ленты в социальной сети</a:t>
            </a:r>
          </a:p>
        </p:txBody>
      </p:sp>
      <p:pic>
        <p:nvPicPr>
          <p:cNvPr id="3" name="Рисунок 2" descr="Изображение выглядит как текст, диаграмм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B74614A4-F166-2688-F204-AEB4A6246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2118839"/>
            <a:ext cx="8620060" cy="27898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266157-1061-5A8D-A4AD-83C254C70812}"/>
              </a:ext>
            </a:extLst>
          </p:cNvPr>
          <p:cNvSpPr txBox="1"/>
          <p:nvPr/>
        </p:nvSpPr>
        <p:spPr>
          <a:xfrm>
            <a:off x="250825" y="4981222"/>
            <a:ext cx="8642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Публикация твита приводит к добавлению его в общий набор записей. При запросе ленты выполняется поиск всех твитов пользователей, на которых подписан текущий пользователь. Этот подход вызывает большие нагрузки на чтение и является трудоемким.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59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26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5" y="954055"/>
            <a:ext cx="87075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Второй подход к реализации ленты в социальной сети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66157-1061-5A8D-A4AD-83C254C70812}"/>
              </a:ext>
            </a:extLst>
          </p:cNvPr>
          <p:cNvSpPr txBox="1"/>
          <p:nvPr/>
        </p:nvSpPr>
        <p:spPr>
          <a:xfrm>
            <a:off x="240344" y="5088678"/>
            <a:ext cx="86423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Поддержка кэша для домашней ленты каждого пользователя. При публикации твита он вставляется во все кэши лент подписчиков, что снижает нагрузку на чтение, но увеличивает нагрузку на запись.</a:t>
            </a:r>
            <a:endParaRPr lang="en-US" dirty="0"/>
          </a:p>
        </p:txBody>
      </p:sp>
      <p:pic>
        <p:nvPicPr>
          <p:cNvPr id="7" name="Рисунок 6" descr="Изображение выглядит как текст, чек, линия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355C231-52F0-8C39-A4E7-64433CF55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71153"/>
            <a:ext cx="7865739" cy="275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76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27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5" y="954055"/>
            <a:ext cx="8707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Масштабируемость информационной системы</a:t>
            </a:r>
          </a:p>
        </p:txBody>
      </p:sp>
      <p:pic>
        <p:nvPicPr>
          <p:cNvPr id="3" name="Рисунок 2" descr="Изображение выглядит как линия, чек&#10;&#10;Автоматически созданное описание">
            <a:extLst>
              <a:ext uri="{FF2B5EF4-FFF2-40B4-BE49-F238E27FC236}">
                <a16:creationId xmlns:a16="http://schemas.microsoft.com/office/drawing/2014/main" id="{BA06FD38-193B-D0A4-A42A-E546CFA22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17" y="3869711"/>
            <a:ext cx="8161361" cy="2246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3340AF-610E-07CF-3B70-B156362186A4}"/>
              </a:ext>
            </a:extLst>
          </p:cNvPr>
          <p:cNvSpPr txBox="1"/>
          <p:nvPr/>
        </p:nvSpPr>
        <p:spPr>
          <a:xfrm>
            <a:off x="283406" y="1580407"/>
            <a:ext cx="86423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Масштабируемость системы требует учета роста нагрузки и поиска оптимальных решений для разных сценариев. Анализируя параметры нагрузки, можно принимать обоснованные решения о том, какие изменения необходимы для поддержания производительности системы при увеличении числа пользователей и объемов данных.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0C4517-C095-B83F-D40C-8B571D18095B}"/>
              </a:ext>
            </a:extLst>
          </p:cNvPr>
          <p:cNvSpPr txBox="1"/>
          <p:nvPr/>
        </p:nvSpPr>
        <p:spPr>
          <a:xfrm>
            <a:off x="267114" y="2657625"/>
            <a:ext cx="860976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/>
              <a:t>Время отклика (</a:t>
            </a:r>
            <a:r>
              <a:rPr lang="ru-RU" sz="1600" b="1" dirty="0" err="1"/>
              <a:t>response</a:t>
            </a:r>
            <a:r>
              <a:rPr lang="ru-RU" sz="1600" b="1" dirty="0"/>
              <a:t> </a:t>
            </a:r>
            <a:r>
              <a:rPr lang="ru-RU" sz="1600" b="1" dirty="0" err="1"/>
              <a:t>time</a:t>
            </a:r>
            <a:r>
              <a:rPr lang="ru-RU" sz="1600" b="1" dirty="0"/>
              <a:t>)</a:t>
            </a:r>
            <a:r>
              <a:rPr lang="en-US" sz="1600" b="1" dirty="0"/>
              <a:t>.</a:t>
            </a:r>
            <a:r>
              <a:rPr lang="ru-RU" sz="1600" b="1" dirty="0"/>
              <a:t> </a:t>
            </a:r>
            <a:r>
              <a:rPr lang="ru-RU" sz="1600" dirty="0"/>
              <a:t>Время от отправки запроса клиентом до получения ответа. Оно включает время обработки запроса и задержки, связанные с передачей данных по сети и очередями сообщений.</a:t>
            </a:r>
          </a:p>
          <a:p>
            <a:r>
              <a:rPr lang="ru-RU" sz="1600" b="1" dirty="0"/>
              <a:t>Время ожидания (</a:t>
            </a:r>
            <a:r>
              <a:rPr lang="ru-RU" sz="1600" b="1" dirty="0" err="1"/>
              <a:t>latency</a:t>
            </a:r>
            <a:r>
              <a:rPr lang="ru-RU" sz="1600" b="1" dirty="0"/>
              <a:t>)</a:t>
            </a:r>
            <a:r>
              <a:rPr lang="en-US" sz="1600" b="1" dirty="0"/>
              <a:t>.</a:t>
            </a:r>
            <a:r>
              <a:rPr lang="ru-RU" sz="1600" b="1" dirty="0"/>
              <a:t> </a:t>
            </a:r>
            <a:r>
              <a:rPr lang="ru-RU" sz="1600" dirty="0"/>
              <a:t>Время, в течение которого запрос ожидает обработки.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26768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28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4" y="984980"/>
            <a:ext cx="8707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Масштабируемость информационной системы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340AF-610E-07CF-3B70-B156362186A4}"/>
              </a:ext>
            </a:extLst>
          </p:cNvPr>
          <p:cNvSpPr txBox="1"/>
          <p:nvPr/>
        </p:nvSpPr>
        <p:spPr>
          <a:xfrm>
            <a:off x="250825" y="1852638"/>
            <a:ext cx="8642349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/>
              <a:t>Service Level </a:t>
            </a:r>
            <a:r>
              <a:rPr lang="ru-RU" sz="1600" b="1" dirty="0" err="1"/>
              <a:t>Agreements</a:t>
            </a:r>
            <a:r>
              <a:rPr lang="ru-RU" sz="1600" b="1" dirty="0"/>
              <a:t> (SLA)</a:t>
            </a:r>
          </a:p>
          <a:p>
            <a:r>
              <a:rPr lang="ru-RU" sz="1600" dirty="0"/>
              <a:t>- SLA устанавливают требования к производительности и доступности сервиса, включая время отклика. Например, сервис может считаться функционирующим нормально, если медианное время отклика менее 200 мс, а p99 меньше 1 секунды.</a:t>
            </a:r>
          </a:p>
          <a:p>
            <a:r>
              <a:rPr lang="ru-RU" sz="1600" dirty="0"/>
              <a:t>- Нарушение SLA может привести к компенсациям для заказчика.</a:t>
            </a:r>
          </a:p>
          <a:p>
            <a:endParaRPr lang="ru-RU" sz="1600" dirty="0"/>
          </a:p>
          <a:p>
            <a:r>
              <a:rPr lang="ru-RU" sz="1600" b="1" dirty="0"/>
              <a:t>Задержки в очереди и блокировка головы очереди</a:t>
            </a:r>
          </a:p>
          <a:p>
            <a:r>
              <a:rPr lang="ru-RU" sz="1600" dirty="0"/>
              <a:t>- Задержки в очереди могут существенно увеличить время отклика, особенно если несколько медленных запросов создают задержку для последующих запросов.</a:t>
            </a:r>
          </a:p>
          <a:p>
            <a:r>
              <a:rPr lang="ru-RU" sz="1600" dirty="0"/>
              <a:t>- Важно учитывать это при измерении времени отклика и при тестировании масштабируемости системы.</a:t>
            </a:r>
          </a:p>
          <a:p>
            <a:endParaRPr lang="ru-RU" sz="1600" dirty="0"/>
          </a:p>
          <a:p>
            <a:r>
              <a:rPr lang="ru-RU" sz="1600" b="1" dirty="0"/>
              <a:t>Тестирование масштабируемости</a:t>
            </a:r>
          </a:p>
          <a:p>
            <a:r>
              <a:rPr lang="ru-RU" sz="1600" dirty="0"/>
              <a:t>- При тестировании системы под нагрузкой важно, чтобы клиент, генерирующий нагрузку, отправлял запросы независимо от времени отклика, иначе результаты тестирования могут быть искажены.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09716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29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4" y="984980"/>
            <a:ext cx="87075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Удобство сопровождения информационной системы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340AF-610E-07CF-3B70-B156362186A4}"/>
              </a:ext>
            </a:extLst>
          </p:cNvPr>
          <p:cNvSpPr txBox="1"/>
          <p:nvPr/>
        </p:nvSpPr>
        <p:spPr>
          <a:xfrm>
            <a:off x="283405" y="2083619"/>
            <a:ext cx="8642349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900" b="1" dirty="0"/>
              <a:t>Три ключевых принципа проектирования:</a:t>
            </a:r>
            <a:endParaRPr lang="en-US" sz="1900" b="1" dirty="0"/>
          </a:p>
          <a:p>
            <a:endParaRPr lang="ru-RU" sz="1900" b="1" dirty="0"/>
          </a:p>
          <a:p>
            <a:r>
              <a:rPr lang="en-US" sz="1900" dirty="0"/>
              <a:t>1. </a:t>
            </a:r>
            <a:r>
              <a:rPr lang="ru-RU" sz="1900" b="1" dirty="0"/>
              <a:t>Удобство эксплуатации</a:t>
            </a:r>
            <a:r>
              <a:rPr lang="en-US" sz="1900" dirty="0"/>
              <a:t>. </a:t>
            </a:r>
            <a:r>
              <a:rPr lang="ru-RU" sz="1900" dirty="0"/>
              <a:t>Система должна быть спроектирована так, чтобы поддержка её работы была как можно более простой и предсказуемой для обслуживающего персонала.</a:t>
            </a:r>
            <a:endParaRPr lang="en-US" sz="1900" dirty="0"/>
          </a:p>
          <a:p>
            <a:endParaRPr lang="ru-RU" sz="1900" dirty="0"/>
          </a:p>
          <a:p>
            <a:r>
              <a:rPr lang="en-US" sz="1900" dirty="0"/>
              <a:t>2. </a:t>
            </a:r>
            <a:r>
              <a:rPr lang="ru-RU" sz="1900" b="1" dirty="0"/>
              <a:t>Простота</a:t>
            </a:r>
            <a:r>
              <a:rPr lang="en-US" sz="1900" dirty="0"/>
              <a:t>.</a:t>
            </a:r>
            <a:r>
              <a:rPr lang="ru-RU" sz="1900" dirty="0"/>
              <a:t> Система должна быть понятной и легкой в освоении для новых инженеров. Это достигается максимальным упрощением системы, избегая излишней сложности.</a:t>
            </a:r>
            <a:endParaRPr lang="en-US" sz="1900" dirty="0"/>
          </a:p>
          <a:p>
            <a:endParaRPr lang="ru-RU" sz="1900" dirty="0"/>
          </a:p>
          <a:p>
            <a:r>
              <a:rPr lang="ru-RU" sz="1900" dirty="0"/>
              <a:t>3. </a:t>
            </a:r>
            <a:r>
              <a:rPr lang="ru-RU" sz="1900" b="1" dirty="0"/>
              <a:t>Возможность развития</a:t>
            </a:r>
            <a:r>
              <a:rPr lang="en-US" sz="1900" dirty="0"/>
              <a:t>.</a:t>
            </a:r>
            <a:r>
              <a:rPr lang="ru-RU" sz="1900" dirty="0"/>
              <a:t> Система должна легко адаптироваться к новым требованиям и сценариям использования, чтобы ее можно было модифицировать без значительных усилий.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5136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062418" y="3179415"/>
            <a:ext cx="7351296" cy="1000679"/>
          </a:xfrm>
        </p:spPr>
        <p:txBody>
          <a:bodyPr>
            <a:normAutofit fontScale="90000"/>
          </a:bodyPr>
          <a:lstStyle/>
          <a:p>
            <a:r>
              <a:rPr lang="ru-RU" sz="3600" b="1" dirty="0">
                <a:latin typeface="Century Schoolbook" panose="02040604050505020304" pitchFamily="18" charset="0"/>
              </a:rPr>
              <a:t>Введение в «большие данные» Высоконагруженные системы Области и возможности применения</a:t>
            </a:r>
            <a:br>
              <a:rPr lang="en-US" b="1" dirty="0">
                <a:latin typeface="Century Schoolbook" panose="02040604050505020304" pitchFamily="18" charset="0"/>
              </a:rPr>
            </a:br>
            <a:r>
              <a:rPr lang="ru-RU" sz="1400" b="1" dirty="0">
                <a:latin typeface="Century Schoolbook" panose="02040604050505020304" pitchFamily="18" charset="0"/>
              </a:rPr>
              <a:t>Российский университет транспорта</a:t>
            </a:r>
            <a:endParaRPr lang="ru-RU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956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30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4" y="984980"/>
            <a:ext cx="870751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dirty="0"/>
              <a:t>Примеры инструментов для обеспечения надежности, масштабируемости и удобства сопровождения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340AF-610E-07CF-3B70-B156362186A4}"/>
              </a:ext>
            </a:extLst>
          </p:cNvPr>
          <p:cNvSpPr txBox="1"/>
          <p:nvPr/>
        </p:nvSpPr>
        <p:spPr>
          <a:xfrm>
            <a:off x="250826" y="2035562"/>
            <a:ext cx="782864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b="1" dirty="0"/>
              <a:t>Kubernetes</a:t>
            </a:r>
            <a:r>
              <a:rPr lang="en-US" dirty="0"/>
              <a:t> – </a:t>
            </a:r>
            <a:r>
              <a:rPr lang="ru-RU" dirty="0"/>
              <a:t>это система </a:t>
            </a:r>
            <a:r>
              <a:rPr lang="ru-RU" dirty="0" err="1"/>
              <a:t>оркестрации</a:t>
            </a:r>
            <a:r>
              <a:rPr lang="ru-RU" dirty="0"/>
              <a:t> контейнеров с открытым исходным кодом, которая помогает автоматизировать развертывание, масштабирование и управление </a:t>
            </a:r>
            <a:r>
              <a:rPr lang="ru-RU" dirty="0" err="1"/>
              <a:t>контейнеризованными</a:t>
            </a:r>
            <a:r>
              <a:rPr lang="ru-RU" dirty="0"/>
              <a:t> приложениями.</a:t>
            </a:r>
          </a:p>
          <a:p>
            <a:pPr marL="457200" indent="-457200">
              <a:buAutoNum type="arabicPeriod"/>
            </a:pPr>
            <a:r>
              <a:rPr lang="en-US" b="1" dirty="0"/>
              <a:t>Docker</a:t>
            </a:r>
            <a:r>
              <a:rPr lang="en-US" dirty="0"/>
              <a:t> – </a:t>
            </a:r>
            <a:r>
              <a:rPr lang="ru-RU" dirty="0"/>
              <a:t>это платформа для разработки, доставки и запуска </a:t>
            </a:r>
            <a:r>
              <a:rPr lang="ru-RU" dirty="0" err="1"/>
              <a:t>контейнеризованных</a:t>
            </a:r>
            <a:r>
              <a:rPr lang="ru-RU" dirty="0"/>
              <a:t> приложений. Она позволяет изолировать приложения и их зависимости в контейнеры, что облегчает их развертывание и эксплуатацию.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b="1" dirty="0"/>
              <a:t>Prometheus </a:t>
            </a:r>
            <a:r>
              <a:rPr lang="ru-RU" dirty="0"/>
              <a:t>– это система мониторинга и </a:t>
            </a:r>
            <a:r>
              <a:rPr lang="ru-RU" dirty="0" err="1"/>
              <a:t>алертинга</a:t>
            </a:r>
            <a:r>
              <a:rPr lang="ru-RU" dirty="0"/>
              <a:t> с открытым исходным кодом, которая особенно популярна в экосистеме </a:t>
            </a:r>
            <a:r>
              <a:rPr lang="ru-RU" dirty="0" err="1"/>
              <a:t>Kubernetes</a:t>
            </a:r>
            <a:r>
              <a:rPr lang="ru-RU" dirty="0"/>
              <a:t>.</a:t>
            </a:r>
          </a:p>
          <a:p>
            <a:pPr marL="457200" indent="-457200">
              <a:buAutoNum type="arabicPeriod"/>
            </a:pPr>
            <a:r>
              <a:rPr lang="en-US" b="1" dirty="0"/>
              <a:t>Grafana</a:t>
            </a:r>
            <a:r>
              <a:rPr lang="ru-RU" dirty="0"/>
              <a:t>— это платформа для визуализации данных, которая используется в сочетании с такими системами мониторинга, как </a:t>
            </a:r>
            <a:r>
              <a:rPr lang="ru-RU" dirty="0" err="1"/>
              <a:t>Prometheus</a:t>
            </a:r>
            <a:r>
              <a:rPr lang="ru-RU" dirty="0"/>
              <a:t>.</a:t>
            </a:r>
          </a:p>
          <a:p>
            <a:pPr marL="457200" indent="-457200">
              <a:buAutoNum type="arabicPeriod"/>
            </a:pPr>
            <a:r>
              <a:rPr lang="ru-RU" b="1" dirty="0"/>
              <a:t>ELK-стек (</a:t>
            </a:r>
            <a:r>
              <a:rPr lang="en-US" b="1" dirty="0"/>
              <a:t>Elasticsearch, Logstash, Kibana)</a:t>
            </a:r>
            <a:r>
              <a:rPr lang="ru-RU" dirty="0"/>
              <a:t> — это набор инструментов для сбора, хранения и визуализации логов и событий.</a:t>
            </a:r>
            <a:endParaRPr lang="en-US" dirty="0"/>
          </a:p>
        </p:txBody>
      </p:sp>
      <p:pic>
        <p:nvPicPr>
          <p:cNvPr id="3" name="Рисунок 2" descr="Изображение выглядит как символ, круг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68CDCCB1-A556-8A49-44BF-1B0408AB98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22" y="2174113"/>
            <a:ext cx="790433" cy="790433"/>
          </a:xfrm>
          <a:prstGeom prst="rect">
            <a:avLst/>
          </a:prstGeom>
        </p:spPr>
      </p:pic>
      <p:pic>
        <p:nvPicPr>
          <p:cNvPr id="8" name="Рисунок 7" descr="Изображение выглядит как графическая вставка, логотип, Шрифт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DED291D9-6A33-DD27-1928-2B12B8AAE5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22" y="3122576"/>
            <a:ext cx="744941" cy="69097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4EA9905-CB91-321A-BFAE-AE613E562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475" y="4067264"/>
            <a:ext cx="682388" cy="700023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Шрифт, Графика, логотип,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8439BB18-B924-603E-9A2D-6414ED7C75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22" y="5005724"/>
            <a:ext cx="744941" cy="7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37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31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4" y="984980"/>
            <a:ext cx="87075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dirty="0"/>
              <a:t>Понятие «Большие данные»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10443C-3196-EEA4-02BC-59B7CA55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140" y="1632407"/>
            <a:ext cx="4262035" cy="42620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909B1A-AD46-E484-CE8B-4668F3E2C8E8}"/>
              </a:ext>
            </a:extLst>
          </p:cNvPr>
          <p:cNvSpPr txBox="1"/>
          <p:nvPr/>
        </p:nvSpPr>
        <p:spPr>
          <a:xfrm>
            <a:off x="285747" y="1647125"/>
            <a:ext cx="419453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Большие данные (Big Data) </a:t>
            </a:r>
            <a:r>
              <a:rPr lang="ru-RU" dirty="0"/>
              <a:t>— это термин, используемый для описания массивов данных, которые настолько велики, сложны и быстро меняются, что традиционные методы обработки данных не могут эффективно справляться с ними. Когда говорят о больших данных, часто ссылаются на ключевые характеристики, известные как "5V":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объем</a:t>
            </a:r>
            <a:r>
              <a:rPr lang="ru-RU" dirty="0"/>
              <a:t> (</a:t>
            </a:r>
            <a:r>
              <a:rPr lang="ru-RU" dirty="0" err="1"/>
              <a:t>Volume</a:t>
            </a:r>
            <a:r>
              <a:rPr lang="ru-RU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скорость</a:t>
            </a:r>
            <a:r>
              <a:rPr lang="ru-RU" dirty="0"/>
              <a:t> (</a:t>
            </a:r>
            <a:r>
              <a:rPr lang="ru-RU" dirty="0" err="1"/>
              <a:t>Velocity</a:t>
            </a:r>
            <a:r>
              <a:rPr lang="ru-RU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разнообразие</a:t>
            </a:r>
            <a:r>
              <a:rPr lang="ru-RU" dirty="0"/>
              <a:t> (</a:t>
            </a:r>
            <a:r>
              <a:rPr lang="ru-RU" dirty="0" err="1"/>
              <a:t>Variety</a:t>
            </a:r>
            <a:r>
              <a:rPr lang="ru-RU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достоверность</a:t>
            </a:r>
            <a:r>
              <a:rPr lang="ru-RU" dirty="0"/>
              <a:t> (</a:t>
            </a:r>
            <a:r>
              <a:rPr lang="ru-RU" dirty="0" err="1"/>
              <a:t>Veracity</a:t>
            </a:r>
            <a:r>
              <a:rPr lang="ru-RU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ценность</a:t>
            </a:r>
            <a:r>
              <a:rPr lang="ru-RU" dirty="0"/>
              <a:t> (Value)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30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32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4" y="984980"/>
            <a:ext cx="87075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dirty="0"/>
              <a:t>Ключевые характеристики «больших данных»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2272BA-24DB-7F62-B77E-10A5C361BCB8}"/>
              </a:ext>
            </a:extLst>
          </p:cNvPr>
          <p:cNvSpPr txBox="1"/>
          <p:nvPr/>
        </p:nvSpPr>
        <p:spPr>
          <a:xfrm>
            <a:off x="250824" y="1562141"/>
            <a:ext cx="8642350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b="1" dirty="0"/>
              <a:t>1. Объем (</a:t>
            </a:r>
            <a:r>
              <a:rPr lang="ru-RU" sz="1500" b="1" dirty="0" err="1"/>
              <a:t>Volume</a:t>
            </a:r>
            <a:r>
              <a:rPr lang="ru-RU" sz="1500" b="1" dirty="0"/>
              <a:t>): большие объемы данных</a:t>
            </a:r>
          </a:p>
          <a:p>
            <a:r>
              <a:rPr lang="ru-RU" sz="1500" dirty="0"/>
              <a:t>Объем данных является самой очевидной характеристикой больших данных. Современные цифровые технологии позволяют генерировать огромные массивы данных. Эти объемы данных не могут быть эффективно обработаны традиционными базами данных и инструментами, что требует новых подходов к хранению, управлению и анализу данных.</a:t>
            </a:r>
          </a:p>
          <a:p>
            <a:r>
              <a:rPr lang="ru-RU" sz="1500" b="1" dirty="0"/>
              <a:t>2. Скорость (</a:t>
            </a:r>
            <a:r>
              <a:rPr lang="ru-RU" sz="1500" b="1" dirty="0" err="1"/>
              <a:t>Velocity</a:t>
            </a:r>
            <a:r>
              <a:rPr lang="ru-RU" sz="1500" b="1" dirty="0"/>
              <a:t>): высокая скорость создания и обработки данных</a:t>
            </a:r>
          </a:p>
          <a:p>
            <a:r>
              <a:rPr lang="ru-RU" sz="1500" dirty="0"/>
              <a:t>Скорость относится к темпам, с которыми данные генерируются, обрабатываются и анализируются. В условиях больших данных часто требуется обработка информации в реальном времени или близкой к реальному времени. </a:t>
            </a:r>
          </a:p>
          <a:p>
            <a:r>
              <a:rPr lang="ru-RU" sz="1500" b="1" dirty="0"/>
              <a:t>3. Разнообразие (</a:t>
            </a:r>
            <a:r>
              <a:rPr lang="ru-RU" sz="1500" b="1" dirty="0" err="1"/>
              <a:t>Variety</a:t>
            </a:r>
            <a:r>
              <a:rPr lang="ru-RU" sz="1500" b="1" dirty="0"/>
              <a:t>): разнообразие типов данных (структурированные и неструктурированные)</a:t>
            </a:r>
          </a:p>
          <a:p>
            <a:r>
              <a:rPr lang="ru-RU" sz="1500" dirty="0"/>
              <a:t>Разнообразие относится к широкому спектру типов данных, которые могут быть структурированными, </a:t>
            </a:r>
            <a:r>
              <a:rPr lang="ru-RU" sz="1500" dirty="0" err="1"/>
              <a:t>полуструктурированными</a:t>
            </a:r>
            <a:r>
              <a:rPr lang="ru-RU" sz="1500" dirty="0"/>
              <a:t> и неструктурированными.</a:t>
            </a:r>
          </a:p>
          <a:p>
            <a:r>
              <a:rPr lang="ru-RU" sz="1500" b="1" dirty="0"/>
              <a:t>4. Достоверность (</a:t>
            </a:r>
            <a:r>
              <a:rPr lang="ru-RU" sz="1500" b="1" dirty="0" err="1"/>
              <a:t>Veracity</a:t>
            </a:r>
            <a:r>
              <a:rPr lang="ru-RU" sz="1500" b="1" dirty="0"/>
              <a:t>): важность качества и достоверности данных</a:t>
            </a:r>
          </a:p>
          <a:p>
            <a:r>
              <a:rPr lang="ru-RU" sz="1500" dirty="0"/>
              <a:t>Достоверность данных указывает на их качество, точность и надежность. В больших данных могут присутствовать ошибки, пропущенные значения, дублирование или неактуальные данные, что может серьезно повлиять на результаты анализа.</a:t>
            </a:r>
          </a:p>
          <a:p>
            <a:r>
              <a:rPr lang="ru-RU" sz="1500" b="1" dirty="0"/>
              <a:t>5. Ценность (Value): ценность, которую можно извлечь из данных</a:t>
            </a:r>
          </a:p>
          <a:p>
            <a:r>
              <a:rPr lang="ru-RU" sz="1500" dirty="0"/>
              <a:t>Ценность больших данных заключается в той информации и знаниях, которые можно извлечь из этих массивов данных.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832976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33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1495753" y="1022136"/>
            <a:ext cx="6152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Что является данными?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4441" y="1788932"/>
            <a:ext cx="3629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Структурированные данные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67068" y="1788932"/>
            <a:ext cx="3629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Неструктурированные данные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C0155C53-B3A2-A4A5-EF49-217F6EF6E26F}"/>
              </a:ext>
            </a:extLst>
          </p:cNvPr>
          <p:cNvGraphicFramePr>
            <a:graphicFrameLocks noGrp="1"/>
          </p:cNvGraphicFramePr>
          <p:nvPr/>
        </p:nvGraphicFramePr>
        <p:xfrm>
          <a:off x="482603" y="2241263"/>
          <a:ext cx="4387182" cy="2494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39803">
                  <a:extLst>
                    <a:ext uri="{9D8B030D-6E8A-4147-A177-3AD203B41FA5}">
                      <a16:colId xmlns:a16="http://schemas.microsoft.com/office/drawing/2014/main" val="1693138095"/>
                    </a:ext>
                  </a:extLst>
                </a:gridCol>
                <a:gridCol w="1284985">
                  <a:extLst>
                    <a:ext uri="{9D8B030D-6E8A-4147-A177-3AD203B41FA5}">
                      <a16:colId xmlns:a16="http://schemas.microsoft.com/office/drawing/2014/main" val="201364924"/>
                    </a:ext>
                  </a:extLst>
                </a:gridCol>
                <a:gridCol w="1462394">
                  <a:extLst>
                    <a:ext uri="{9D8B030D-6E8A-4147-A177-3AD203B41FA5}">
                      <a16:colId xmlns:a16="http://schemas.microsoft.com/office/drawing/2014/main" val="2746576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Площадь дома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Кол-во спален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Цена (млн. </a:t>
                      </a:r>
                      <a:r>
                        <a:rPr lang="ru-RU" dirty="0" err="1"/>
                        <a:t>руб</a:t>
                      </a:r>
                      <a:r>
                        <a:rPr lang="ru-RU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45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60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236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1600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387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70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506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1452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671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093356"/>
                  </a:ext>
                </a:extLst>
              </a:tr>
            </a:tbl>
          </a:graphicData>
        </a:graphic>
      </p:graphicFrame>
      <p:graphicFrame>
        <p:nvGraphicFramePr>
          <p:cNvPr id="31" name="Таблица 30">
            <a:extLst>
              <a:ext uri="{FF2B5EF4-FFF2-40B4-BE49-F238E27FC236}">
                <a16:creationId xmlns:a16="http://schemas.microsoft.com/office/drawing/2014/main" id="{0A22FAD8-5712-4E60-554A-169F022EBA81}"/>
              </a:ext>
            </a:extLst>
          </p:cNvPr>
          <p:cNvGraphicFramePr>
            <a:graphicFrameLocks noGrp="1"/>
          </p:cNvGraphicFramePr>
          <p:nvPr/>
        </p:nvGraphicFramePr>
        <p:xfrm>
          <a:off x="5442788" y="2239372"/>
          <a:ext cx="3150695" cy="3223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5129">
                  <a:extLst>
                    <a:ext uri="{9D8B030D-6E8A-4147-A177-3AD203B41FA5}">
                      <a16:colId xmlns:a16="http://schemas.microsoft.com/office/drawing/2014/main" val="1693138095"/>
                    </a:ext>
                  </a:extLst>
                </a:gridCol>
                <a:gridCol w="1255566">
                  <a:extLst>
                    <a:ext uri="{9D8B030D-6E8A-4147-A177-3AD203B41FA5}">
                      <a16:colId xmlns:a16="http://schemas.microsoft.com/office/drawing/2014/main" val="201364924"/>
                    </a:ext>
                  </a:extLst>
                </a:gridCol>
              </a:tblGrid>
              <a:tr h="345250">
                <a:tc>
                  <a:txBody>
                    <a:bodyPr/>
                    <a:lstStyle/>
                    <a:p>
                      <a:r>
                        <a:rPr lang="ru-RU" dirty="0"/>
                        <a:t>Изображение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Метка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456737"/>
                  </a:ext>
                </a:extLst>
              </a:tr>
              <a:tr h="6010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Кошка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236966"/>
                  </a:ext>
                </a:extLst>
              </a:tr>
              <a:tr h="6434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Не кошка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387758"/>
                  </a:ext>
                </a:extLst>
              </a:tr>
              <a:tr h="6533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Кошка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506094"/>
                  </a:ext>
                </a:extLst>
              </a:tr>
              <a:tr h="5939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 кошка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671486"/>
                  </a:ext>
                </a:extLst>
              </a:tr>
              <a:tr h="3452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093356"/>
                  </a:ext>
                </a:extLst>
              </a:tr>
            </a:tbl>
          </a:graphicData>
        </a:graphic>
      </p:graphicFrame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2A8E192-0CA5-EB65-DFF9-D28E16B6E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059" y="2658137"/>
            <a:ext cx="742086" cy="555739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2D58F1E-B51A-ADF0-90AB-5CC898B0A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63" y="3299345"/>
            <a:ext cx="742086" cy="47794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857B6173-DEA1-B3CD-2C03-CE24A042E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264" y="3946371"/>
            <a:ext cx="815512" cy="477947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47EC6086-85A8-5F33-F0D4-9A545103A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243" y="4562646"/>
            <a:ext cx="990836" cy="43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3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34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4" y="984980"/>
            <a:ext cx="8707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Классические подходы к обработке данных</a:t>
            </a:r>
            <a:r>
              <a:rPr lang="en-US" sz="2400" dirty="0"/>
              <a:t> </a:t>
            </a:r>
          </a:p>
          <a:p>
            <a:pPr algn="ctr"/>
            <a:r>
              <a:rPr lang="ru-RU" sz="2400" dirty="0"/>
              <a:t>Реляционные базы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602CE-9F65-41AA-CC0C-E876C8B5E2AF}"/>
              </a:ext>
            </a:extLst>
          </p:cNvPr>
          <p:cNvSpPr txBox="1"/>
          <p:nvPr/>
        </p:nvSpPr>
        <p:spPr>
          <a:xfrm>
            <a:off x="218244" y="1800282"/>
            <a:ext cx="86423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/>
              <a:t>Реляционная база данных (РБД) </a:t>
            </a:r>
            <a:r>
              <a:rPr lang="ru-RU" sz="1600"/>
              <a:t>— это тип базы данных, в которой данные организованы в виде таблиц (отношений), состоящих из строк и столбцов. Каждая таблица представляет собой сущность, а строки — это записи, содержащие конкретные данные, связанные с этой сущностью. Столбцы описывают атрибуты данных. </a:t>
            </a:r>
          </a:p>
          <a:p>
            <a:endParaRPr lang="ru-RU" sz="1600"/>
          </a:p>
          <a:p>
            <a:r>
              <a:rPr lang="ru-RU" sz="1600"/>
              <a:t>Важной особенностью реляционных баз данных является </a:t>
            </a:r>
            <a:r>
              <a:rPr lang="ru-RU" sz="1600" b="1"/>
              <a:t>возможность устанавливать связи между таблицами с помощью ключей </a:t>
            </a:r>
            <a:r>
              <a:rPr lang="ru-RU" sz="1600"/>
              <a:t>— первичных (уникальных идентификаторов записей) и внешних (ключей, которые ссылаются на записи других таблиц).</a:t>
            </a:r>
          </a:p>
          <a:p>
            <a:endParaRPr lang="ru-RU" sz="1600"/>
          </a:p>
          <a:p>
            <a:r>
              <a:rPr lang="ru-RU" sz="1600"/>
              <a:t>Реляционные базы данных поддерживают язык запросов </a:t>
            </a:r>
            <a:r>
              <a:rPr lang="ru-RU" sz="1600" b="1"/>
              <a:t>SQL</a:t>
            </a:r>
            <a:r>
              <a:rPr lang="ru-RU" sz="1600"/>
              <a:t> (Structured Query Language) для выполнения операций по извлечению, вставке, обновлению и удалению данных. </a:t>
            </a:r>
          </a:p>
          <a:p>
            <a:endParaRPr lang="ru-RU" sz="1600"/>
          </a:p>
          <a:p>
            <a:r>
              <a:rPr lang="ru-RU" sz="1600"/>
              <a:t>Основные свойства реляционных баз данных описываются акронимом </a:t>
            </a:r>
            <a:r>
              <a:rPr lang="ru-RU" sz="1600" b="1"/>
              <a:t>ACID (Atomicity, Consistency, Isolation, Durability)</a:t>
            </a:r>
            <a:r>
              <a:rPr lang="ru-RU" sz="1600"/>
              <a:t>, который гарантирует надежность и согласованность данных при выполнении транзакций.</a:t>
            </a:r>
            <a:endParaRPr lang="ru-RU" sz="1600" dirty="0"/>
          </a:p>
        </p:txBody>
      </p:sp>
      <p:pic>
        <p:nvPicPr>
          <p:cNvPr id="9" name="Рисунок 8" descr="Изображение выглядит как графическая вставка, Графика, Шриф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3EE42C37-41C1-9695-1FBF-33E2877AFD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105" y="5362980"/>
            <a:ext cx="832664" cy="832664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Шрифт, логотип, График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667408A7-F456-DFC6-1EFF-F3D39636EC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945" y="5396770"/>
            <a:ext cx="694388" cy="6943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27D2D2-72AF-7F7E-80F8-DA0B88A2CE1F}"/>
              </a:ext>
            </a:extLst>
          </p:cNvPr>
          <p:cNvSpPr txBox="1"/>
          <p:nvPr/>
        </p:nvSpPr>
        <p:spPr>
          <a:xfrm>
            <a:off x="185665" y="5512481"/>
            <a:ext cx="53098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/>
              <a:t>Примеры реляционных СУБД</a:t>
            </a:r>
            <a:r>
              <a:rPr lang="ru-RU" sz="1800" dirty="0"/>
              <a:t>: MySQL, </a:t>
            </a:r>
            <a:r>
              <a:rPr lang="ru-RU" sz="1800" dirty="0" err="1"/>
              <a:t>PostgreSQL</a:t>
            </a:r>
            <a:r>
              <a:rPr lang="ru-RU" sz="1800" dirty="0"/>
              <a:t>, Oracle, Microsoft SQL Server.</a:t>
            </a:r>
            <a:endParaRPr lang="en-US" sz="1800" dirty="0"/>
          </a:p>
        </p:txBody>
      </p:sp>
      <p:pic>
        <p:nvPicPr>
          <p:cNvPr id="21" name="Рисунок 20" descr="Изображение выглядит как Шрифт, Графика, логотип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7BD1EC0-000C-53A9-6600-2B5F7B7597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509" y="5351812"/>
            <a:ext cx="1475949" cy="76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79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35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4" y="984980"/>
            <a:ext cx="87075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ACID (Atomicity, Consistency, Isolation, Durability)</a:t>
            </a:r>
            <a:endParaRPr lang="ru-RU" sz="2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3EC734-79BA-66D6-65E8-97F1A212BF92}"/>
              </a:ext>
            </a:extLst>
          </p:cNvPr>
          <p:cNvSpPr txBox="1"/>
          <p:nvPr/>
        </p:nvSpPr>
        <p:spPr>
          <a:xfrm>
            <a:off x="234533" y="1894067"/>
            <a:ext cx="867493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ACID — это набор свойств, обеспечивающих надежность и согласованность транзакций в реляционных базах данных. Эти принципы гарантируют, что операции в базе данных выполняются корректно, даже при сбоях.</a:t>
            </a:r>
          </a:p>
          <a:p>
            <a:endParaRPr lang="ru-RU" dirty="0"/>
          </a:p>
          <a:p>
            <a:pPr marL="342900" indent="-342900">
              <a:buAutoNum type="arabicPeriod"/>
            </a:pPr>
            <a:r>
              <a:rPr lang="ru-RU" b="1" dirty="0"/>
              <a:t>Атомарность</a:t>
            </a:r>
            <a:r>
              <a:rPr lang="ru-RU" dirty="0"/>
              <a:t> подразумевает, что каждая транзакция в базе данных должна быть либо полностью выполнена, либо не выполнена вовсе.</a:t>
            </a:r>
            <a:endParaRPr lang="en-US" dirty="0"/>
          </a:p>
          <a:p>
            <a:pPr marL="342900" indent="-342900">
              <a:buAutoNum type="arabicPeriod"/>
            </a:pPr>
            <a:r>
              <a:rPr lang="ru-RU" b="1" dirty="0"/>
              <a:t>Согласованность</a:t>
            </a:r>
            <a:r>
              <a:rPr lang="ru-RU" dirty="0"/>
              <a:t> гарантирует, что каждая транзакция переводит базу данных из одного корректного состояния в другое.</a:t>
            </a:r>
            <a:endParaRPr lang="en-US" dirty="0"/>
          </a:p>
          <a:p>
            <a:pPr marL="342900" indent="-342900">
              <a:buAutoNum type="arabicPeriod"/>
            </a:pPr>
            <a:r>
              <a:rPr lang="ru-RU" b="1" dirty="0"/>
              <a:t>Изолированность</a:t>
            </a:r>
            <a:r>
              <a:rPr lang="ru-RU" dirty="0"/>
              <a:t> обеспечивает независимость выполнения транзакций друг от друга. </a:t>
            </a:r>
            <a:endParaRPr lang="en-US" dirty="0"/>
          </a:p>
          <a:p>
            <a:pPr marL="342900" indent="-342900">
              <a:buAutoNum type="arabicPeriod"/>
            </a:pPr>
            <a:r>
              <a:rPr lang="ru-RU" b="1" dirty="0"/>
              <a:t>Долговечность</a:t>
            </a:r>
            <a:r>
              <a:rPr lang="ru-RU" dirty="0"/>
              <a:t> означает, что результаты завершенной транзакции сохраняются в базе данных даже в случае сбоя системы, отключения питания или других катастрофических событий.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823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36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4" y="984980"/>
            <a:ext cx="870751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dirty="0"/>
              <a:t>Ограничения реляционных баз данных при работе с большими данными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F92251-AF13-DA3C-D8F3-A3A651FE7FEC}"/>
              </a:ext>
            </a:extLst>
          </p:cNvPr>
          <p:cNvSpPr txBox="1"/>
          <p:nvPr/>
        </p:nvSpPr>
        <p:spPr>
          <a:xfrm>
            <a:off x="250824" y="2069972"/>
            <a:ext cx="86423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1. </a:t>
            </a:r>
            <a:r>
              <a:rPr lang="ru-RU" b="1" dirty="0"/>
              <a:t>Масштабируемость</a:t>
            </a:r>
            <a:r>
              <a:rPr lang="en-US" dirty="0"/>
              <a:t>. </a:t>
            </a:r>
            <a:r>
              <a:rPr lang="ru-RU" dirty="0"/>
              <a:t>Реляционные базы данных хорошо справляются с задачами в рамках одного сервера, но при работе с большими объемами данных (петабайты и больше) или высокими нагрузками они начинают сталкиваться с проблемами масштабируемости.</a:t>
            </a:r>
            <a:r>
              <a:rPr lang="en-US" dirty="0"/>
              <a:t> </a:t>
            </a:r>
            <a:r>
              <a:rPr lang="ru-RU" dirty="0"/>
              <a:t>Горизонтальное масштабирование, или распределение данных по нескольким серверам, становится сложной задачей из-за необходимости поддержания целостности данных и согласованности транзакций между серверами.</a:t>
            </a:r>
          </a:p>
          <a:p>
            <a:endParaRPr lang="ru-RU" dirty="0"/>
          </a:p>
          <a:p>
            <a:r>
              <a:rPr lang="ru-RU" dirty="0"/>
              <a:t>2. </a:t>
            </a:r>
            <a:r>
              <a:rPr lang="ru-RU" b="1" dirty="0"/>
              <a:t>Производительность</a:t>
            </a:r>
            <a:r>
              <a:rPr lang="en-US" dirty="0"/>
              <a:t>. </a:t>
            </a:r>
            <a:r>
              <a:rPr lang="ru-RU" dirty="0"/>
              <a:t>В условиях, когда данные и нагрузки растут, реляционные базы данных могут испытывать проблемы с производительностью. Запросы становятся медленнее, особенно при выполнении сложных операций объединения или агрегирования данных. Индексирование и оптимизация запросов могут частично решить эту проблему, но с ростом объема данных и числа операций такие методы становятся менее эффективными.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128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37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4" y="984980"/>
            <a:ext cx="870751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dirty="0"/>
              <a:t>Ограничения реляционных баз данных при работе с большими данными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421EDB-6057-43FD-6F7E-06E676EE9F83}"/>
              </a:ext>
            </a:extLst>
          </p:cNvPr>
          <p:cNvSpPr txBox="1"/>
          <p:nvPr/>
        </p:nvSpPr>
        <p:spPr>
          <a:xfrm>
            <a:off x="250824" y="2138029"/>
            <a:ext cx="8642350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dirty="0"/>
              <a:t>3. </a:t>
            </a:r>
            <a:r>
              <a:rPr lang="ru-RU" sz="1500" b="1" dirty="0"/>
              <a:t>Гибкость структуры данных</a:t>
            </a:r>
            <a:r>
              <a:rPr lang="ru-RU" sz="1500" dirty="0"/>
              <a:t>. Реляционные базы данных предназначены для работы со строго структурированными данными, что требует четко определенных схем (</a:t>
            </a:r>
            <a:r>
              <a:rPr lang="ru-RU" sz="1500" dirty="0" err="1"/>
              <a:t>schemas</a:t>
            </a:r>
            <a:r>
              <a:rPr lang="ru-RU" sz="1500" dirty="0"/>
              <a:t>). Изменение схемы, например, добавление новых столбцов или таблиц, может быть трудоемким и вызвать сбои в работе системы. Это делает реляционные базы данных менее подходящими для обработки данных, которые могут иметь разнородную структуру, что характерно для многих современных приложений, работающих с большими данными.</a:t>
            </a:r>
          </a:p>
          <a:p>
            <a:endParaRPr lang="ru-RU" sz="1500" dirty="0"/>
          </a:p>
          <a:p>
            <a:r>
              <a:rPr lang="ru-RU" sz="1500" dirty="0"/>
              <a:t>4. </a:t>
            </a:r>
            <a:r>
              <a:rPr lang="ru-RU" sz="1500" b="1" dirty="0"/>
              <a:t>Требования к аппаратным ресурсам</a:t>
            </a:r>
            <a:r>
              <a:rPr lang="en-US" sz="1500" b="1" dirty="0"/>
              <a:t>.</a:t>
            </a:r>
            <a:r>
              <a:rPr lang="ru-RU" sz="1500" b="1" dirty="0"/>
              <a:t> </a:t>
            </a:r>
            <a:r>
              <a:rPr lang="ru-RU" sz="1500" dirty="0"/>
              <a:t>С увеличением объема данных растут и требования к аппаратным ресурсам, таким как оперативная память, дисковое пространство и вычислительные мощности. Это может привести к значительным затратам на аппаратное обеспечение и снижению экономической эффективности использования реляционных баз данных для хранения и обработки больших данных.</a:t>
            </a:r>
          </a:p>
          <a:p>
            <a:endParaRPr lang="ru-RU" sz="1500" dirty="0"/>
          </a:p>
          <a:p>
            <a:r>
              <a:rPr lang="ru-RU" sz="1500" dirty="0"/>
              <a:t>5. </a:t>
            </a:r>
            <a:r>
              <a:rPr lang="ru-RU" sz="1500" b="1" dirty="0"/>
              <a:t>Обработка неструктурированных данных</a:t>
            </a:r>
            <a:r>
              <a:rPr lang="en-US" sz="1500" b="1" dirty="0"/>
              <a:t>. </a:t>
            </a:r>
            <a:r>
              <a:rPr lang="ru-RU" sz="1500" dirty="0"/>
              <a:t>Реляционные базы данных плохо справляются с обработкой неструктурированных данных, таких как текстовые документы, изображения, видео и другие типы мультимедийных данных. Эти данные сложно организовать в таблицы, что приводит к необходимости использования специализированных инструментов и систем для их обработки.</a:t>
            </a:r>
          </a:p>
        </p:txBody>
      </p:sp>
    </p:spTree>
    <p:extLst>
      <p:ext uri="{BB962C8B-B14F-4D97-AF65-F5344CB8AC3E}">
        <p14:creationId xmlns:p14="http://schemas.microsoft.com/office/powerpoint/2010/main" val="2165995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38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4" y="984980"/>
            <a:ext cx="87075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NoSQL </a:t>
            </a:r>
            <a:r>
              <a:rPr lang="ru-RU" sz="2600" dirty="0"/>
              <a:t>базы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602CE-9F65-41AA-CC0C-E876C8B5E2AF}"/>
              </a:ext>
            </a:extLst>
          </p:cNvPr>
          <p:cNvSpPr txBox="1"/>
          <p:nvPr/>
        </p:nvSpPr>
        <p:spPr>
          <a:xfrm>
            <a:off x="185665" y="1477423"/>
            <a:ext cx="864235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 err="1"/>
              <a:t>NoSQL</a:t>
            </a:r>
            <a:r>
              <a:rPr lang="ru-RU" sz="1600" b="1" dirty="0"/>
              <a:t> (</a:t>
            </a:r>
            <a:r>
              <a:rPr lang="ru-RU" sz="1600" b="1" dirty="0" err="1"/>
              <a:t>Not</a:t>
            </a:r>
            <a:r>
              <a:rPr lang="ru-RU" sz="1600" b="1" dirty="0"/>
              <a:t> Only SQL) </a:t>
            </a:r>
            <a:r>
              <a:rPr lang="ru-RU" sz="1600" dirty="0"/>
              <a:t>— это тип систем управления базами данных, которые предоставляют альтернативу традиционным реляционным базам данных. В отличие от реляционных СУБД, </a:t>
            </a:r>
            <a:r>
              <a:rPr lang="ru-RU" sz="1600" dirty="0" err="1"/>
              <a:t>NoSQL</a:t>
            </a:r>
            <a:r>
              <a:rPr lang="ru-RU" sz="1600" dirty="0"/>
              <a:t> базы данных не используют фиксированную структуру таблиц с отношениями и столбцами, а вместо этого могут хранить данные в различных форматах, таких как:</a:t>
            </a:r>
          </a:p>
          <a:p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Документные базы данных: данные хранятся в виде документов (обычно в формате JSON или BSON), например, </a:t>
            </a:r>
            <a:r>
              <a:rPr lang="ru-RU" sz="1600" dirty="0" err="1"/>
              <a:t>MongoDB</a:t>
            </a:r>
            <a:r>
              <a:rPr lang="ru-RU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/>
              <a:t>Колонночные</a:t>
            </a:r>
            <a:r>
              <a:rPr lang="ru-RU" sz="1600" dirty="0"/>
              <a:t> базы данных: данные хранятся по столбцам, а не по строкам, что особенно эффективно для больших объемов данных, как в Apache </a:t>
            </a:r>
            <a:r>
              <a:rPr lang="ru-RU" sz="1600" dirty="0" err="1"/>
              <a:t>Cassandra</a:t>
            </a:r>
            <a:r>
              <a:rPr lang="ru-RU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Ключ-значение (</a:t>
            </a:r>
            <a:r>
              <a:rPr lang="ru-RU" sz="1600" dirty="0" err="1"/>
              <a:t>key-value</a:t>
            </a:r>
            <a:r>
              <a:rPr lang="ru-RU" sz="1600" dirty="0"/>
              <a:t>): данные хранятся в парах ключ-значение, как в </a:t>
            </a:r>
            <a:r>
              <a:rPr lang="ru-RU" sz="1600" dirty="0" err="1"/>
              <a:t>Redis</a:t>
            </a:r>
            <a:r>
              <a:rPr lang="ru-RU" sz="1600" dirty="0"/>
              <a:t> или </a:t>
            </a:r>
            <a:r>
              <a:rPr lang="ru-RU" sz="1600" dirty="0" err="1"/>
              <a:t>DynamoDB</a:t>
            </a:r>
            <a:r>
              <a:rPr lang="ru-RU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/>
              <a:t>Графовые</a:t>
            </a:r>
            <a:r>
              <a:rPr lang="ru-RU" sz="1600" dirty="0"/>
              <a:t> базы данных: данные представлены в виде узлов и рёбер, что полезно для хранения сложных взаимосвязей.</a:t>
            </a:r>
          </a:p>
          <a:p>
            <a:endParaRPr lang="ru-RU" sz="1600" dirty="0"/>
          </a:p>
          <a:p>
            <a:r>
              <a:rPr lang="ru-RU" sz="1600" dirty="0" err="1"/>
              <a:t>NoSQL</a:t>
            </a:r>
            <a:r>
              <a:rPr lang="ru-RU" sz="1600" dirty="0"/>
              <a:t> системы разработаны для работы с большими объемами данных, высокой доступностью и возможностью масштабирования по горизонтали (добавлением серверов). Они лучше всего подходят для работы с неструктурированными и полу-структурированными данными и часто применяются в распределённых системах и веб-приложениях, требующих высокой производительности и гибкости в обработке данных.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293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39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4" y="984980"/>
            <a:ext cx="87075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dirty="0"/>
              <a:t>Примеры популярных </a:t>
            </a:r>
            <a:r>
              <a:rPr lang="en-US" sz="2600" dirty="0"/>
              <a:t>NoSQL </a:t>
            </a:r>
            <a:r>
              <a:rPr lang="ru-RU" sz="2600" dirty="0"/>
              <a:t>баз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602CE-9F65-41AA-CC0C-E876C8B5E2AF}"/>
              </a:ext>
            </a:extLst>
          </p:cNvPr>
          <p:cNvSpPr txBox="1"/>
          <p:nvPr/>
        </p:nvSpPr>
        <p:spPr>
          <a:xfrm>
            <a:off x="218244" y="1635453"/>
            <a:ext cx="726072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/>
              <a:t>1. </a:t>
            </a:r>
            <a:r>
              <a:rPr lang="ru-RU" sz="1600" b="1" dirty="0" err="1"/>
              <a:t>MongoDB</a:t>
            </a:r>
            <a:r>
              <a:rPr lang="ru-RU" sz="1600" dirty="0"/>
              <a:t> — </a:t>
            </a:r>
            <a:r>
              <a:rPr lang="ru-RU" sz="1600" dirty="0" err="1"/>
              <a:t>документоориентированная</a:t>
            </a:r>
            <a:r>
              <a:rPr lang="ru-RU" sz="1600" dirty="0"/>
              <a:t> база данных, которая хранит данные в формате BSON (бинарный JSON). Это позволяет сохранять сложные и вложенные структуры данных. </a:t>
            </a:r>
            <a:r>
              <a:rPr lang="ru-RU" sz="1600" dirty="0" err="1"/>
              <a:t>MongoDB</a:t>
            </a:r>
            <a:r>
              <a:rPr lang="ru-RU" sz="1600" dirty="0"/>
              <a:t> часто используется для работы с большими объемами данных, где требуется гибкость и возможность изменения структуры.</a:t>
            </a:r>
          </a:p>
          <a:p>
            <a:endParaRPr lang="ru-RU" sz="1600" dirty="0"/>
          </a:p>
          <a:p>
            <a:r>
              <a:rPr lang="ru-RU" sz="1600" dirty="0"/>
              <a:t>2. </a:t>
            </a:r>
            <a:r>
              <a:rPr lang="ru-RU" sz="1600" b="1" dirty="0" err="1"/>
              <a:t>Cassandra</a:t>
            </a:r>
            <a:r>
              <a:rPr lang="ru-RU" sz="1600" dirty="0"/>
              <a:t> — распределенная </a:t>
            </a:r>
            <a:r>
              <a:rPr lang="ru-RU" sz="1600" dirty="0" err="1"/>
              <a:t>колонноориентированная</a:t>
            </a:r>
            <a:r>
              <a:rPr lang="ru-RU" sz="1600" dirty="0"/>
              <a:t> база данных, предназначенная для работы с большими объемами данных на множестве серверов. Она обеспечивает высокую доступность и отказоустойчивость, что делает ее идеальной для приложений, требующих постоянного доступа к данным и устойчивости к сбоям.</a:t>
            </a:r>
          </a:p>
          <a:p>
            <a:endParaRPr lang="ru-RU" sz="1600" dirty="0"/>
          </a:p>
          <a:p>
            <a:r>
              <a:rPr lang="ru-RU" sz="1600" dirty="0"/>
              <a:t>3. </a:t>
            </a:r>
            <a:r>
              <a:rPr lang="ru-RU" sz="1600" b="1" dirty="0" err="1"/>
              <a:t>ClickHouse</a:t>
            </a:r>
            <a:r>
              <a:rPr lang="ru-RU" sz="1600" dirty="0"/>
              <a:t> — это колоночная база данных, оптимизированная для работы с аналитическими запросами в реальном времени. Она позволяет эффективно обрабатывать и анализировать большие объемы данных, такие как логи, телеметрия и данные из IoT-устройств. </a:t>
            </a:r>
            <a:r>
              <a:rPr lang="ru-RU" sz="1600" dirty="0" err="1"/>
              <a:t>ClickHouse</a:t>
            </a:r>
            <a:r>
              <a:rPr lang="ru-RU" sz="1600" dirty="0"/>
              <a:t> известна своей высокой производительностью при выполнении сложных аналитических запросов на больших объемах данных.</a:t>
            </a:r>
            <a:endParaRPr lang="en-US" sz="1600" dirty="0"/>
          </a:p>
        </p:txBody>
      </p:sp>
      <p:pic>
        <p:nvPicPr>
          <p:cNvPr id="7" name="Рисунок 6" descr="Изображение выглядит как Графика, графический дизайн, дизайн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5A025CD5-166C-F590-484A-0926D930C6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59" y="1539603"/>
            <a:ext cx="1212758" cy="1212758"/>
          </a:xfrm>
          <a:prstGeom prst="rect">
            <a:avLst/>
          </a:prstGeom>
        </p:spPr>
      </p:pic>
      <p:pic>
        <p:nvPicPr>
          <p:cNvPr id="9" name="Рисунок 8" descr="Изображение выглядит как Графика, логотип, графический дизайн, графическая вставка&#10;&#10;Автоматически созданное описание">
            <a:extLst>
              <a:ext uri="{FF2B5EF4-FFF2-40B4-BE49-F238E27FC236}">
                <a16:creationId xmlns:a16="http://schemas.microsoft.com/office/drawing/2014/main" id="{19AEACAA-28D2-8554-85A9-40A70B30B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326" y="3197187"/>
            <a:ext cx="1520014" cy="1020739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Шрифт, Графика, текст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14AB8BC5-A24D-7EE3-9A0D-85A26B474F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718" y="4907905"/>
            <a:ext cx="1765230" cy="69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2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4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676747" y="1016758"/>
            <a:ext cx="3790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План лекции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0825" y="1897032"/>
            <a:ext cx="54755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000" dirty="0"/>
              <a:t>Почему «большие данные» важны в современном мире?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Примеры использования больших данных в различных отраслях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Подходы к работе над информационными системами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Определение «больших данных»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Реляционные базы данных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Масштабирование традиционных решений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Ограничения классических подходов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/>
              <a:t>Подходы, ориентированные на «большие данные»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600" y="2291137"/>
            <a:ext cx="3266575" cy="326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51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40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4" y="984980"/>
            <a:ext cx="87075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dirty="0"/>
              <a:t>Преимущества </a:t>
            </a:r>
            <a:r>
              <a:rPr lang="en-US" sz="2600" dirty="0"/>
              <a:t>NoSQL </a:t>
            </a:r>
            <a:r>
              <a:rPr lang="ru-RU" sz="2600" dirty="0"/>
              <a:t>баз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602CE-9F65-41AA-CC0C-E876C8B5E2AF}"/>
              </a:ext>
            </a:extLst>
          </p:cNvPr>
          <p:cNvSpPr txBox="1"/>
          <p:nvPr/>
        </p:nvSpPr>
        <p:spPr>
          <a:xfrm>
            <a:off x="250824" y="1841753"/>
            <a:ext cx="864235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1. </a:t>
            </a:r>
            <a:r>
              <a:rPr lang="ru-RU" b="1" dirty="0"/>
              <a:t>Гибкость структуры данных</a:t>
            </a:r>
            <a:r>
              <a:rPr lang="ru-RU" dirty="0"/>
              <a:t>: </a:t>
            </a:r>
            <a:r>
              <a:rPr lang="ru-RU" dirty="0" err="1"/>
              <a:t>NoSQL</a:t>
            </a:r>
            <a:r>
              <a:rPr lang="ru-RU" dirty="0"/>
              <a:t> базы данных не требуют жесткой схемы, что позволяет легко адаптировать их под изменяющиеся требования и структуры данных.</a:t>
            </a:r>
          </a:p>
          <a:p>
            <a:endParaRPr lang="ru-RU" dirty="0"/>
          </a:p>
          <a:p>
            <a:r>
              <a:rPr lang="ru-RU" dirty="0"/>
              <a:t>2. </a:t>
            </a:r>
            <a:r>
              <a:rPr lang="ru-RU" b="1" dirty="0"/>
              <a:t>Горизонтальное масштабирование</a:t>
            </a:r>
            <a:r>
              <a:rPr lang="ru-RU" dirty="0"/>
              <a:t>: Эти базы данных поддерживают масштабирование на несколько серверов, что позволяет работать с растущими объемами данных и повышенными нагрузками.</a:t>
            </a:r>
          </a:p>
          <a:p>
            <a:endParaRPr lang="ru-RU" dirty="0"/>
          </a:p>
          <a:p>
            <a:r>
              <a:rPr lang="ru-RU" dirty="0"/>
              <a:t>3. </a:t>
            </a:r>
            <a:r>
              <a:rPr lang="ru-RU" b="1" dirty="0"/>
              <a:t>Высокая производительность</a:t>
            </a:r>
            <a:r>
              <a:rPr lang="ru-RU" dirty="0"/>
              <a:t>: </a:t>
            </a:r>
            <a:r>
              <a:rPr lang="ru-RU" dirty="0" err="1"/>
              <a:t>NoSQL</a:t>
            </a:r>
            <a:r>
              <a:rPr lang="ru-RU" dirty="0"/>
              <a:t> базы данных оптимизированы для быстрого выполнения операций чтения и записи, особенно в распределенных системах.</a:t>
            </a:r>
          </a:p>
          <a:p>
            <a:endParaRPr lang="ru-RU" dirty="0"/>
          </a:p>
          <a:p>
            <a:r>
              <a:rPr lang="ru-RU" dirty="0"/>
              <a:t>4. </a:t>
            </a:r>
            <a:r>
              <a:rPr lang="ru-RU" b="1" dirty="0"/>
              <a:t>Поддержка больших объемов данных</a:t>
            </a:r>
            <a:r>
              <a:rPr lang="ru-RU" dirty="0"/>
              <a:t>: </a:t>
            </a:r>
            <a:r>
              <a:rPr lang="ru-RU" dirty="0" err="1"/>
              <a:t>NoSQL</a:t>
            </a:r>
            <a:r>
              <a:rPr lang="ru-RU" dirty="0"/>
              <a:t> базы данных могут эффективно обрабатывать и хранить большие объемы данных, что делает их подходящими для приложений, требующих высокой производительности.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433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41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4" y="984980"/>
            <a:ext cx="87075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dirty="0"/>
              <a:t>Недостатки </a:t>
            </a:r>
            <a:r>
              <a:rPr lang="en-US" sz="2600" dirty="0"/>
              <a:t>NoSQL </a:t>
            </a:r>
            <a:r>
              <a:rPr lang="ru-RU" sz="2600" dirty="0"/>
              <a:t>баз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602CE-9F65-41AA-CC0C-E876C8B5E2AF}"/>
              </a:ext>
            </a:extLst>
          </p:cNvPr>
          <p:cNvSpPr txBox="1"/>
          <p:nvPr/>
        </p:nvSpPr>
        <p:spPr>
          <a:xfrm>
            <a:off x="250824" y="1575714"/>
            <a:ext cx="86423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1. </a:t>
            </a:r>
            <a:r>
              <a:rPr lang="ru-RU" b="1" dirty="0"/>
              <a:t>Отсутствие стандартизации</a:t>
            </a:r>
            <a:r>
              <a:rPr lang="ru-RU" dirty="0"/>
              <a:t>: В отличие от реляционных баз данных, у </a:t>
            </a:r>
            <a:r>
              <a:rPr lang="ru-RU" dirty="0" err="1"/>
              <a:t>NoSQL</a:t>
            </a:r>
            <a:r>
              <a:rPr lang="ru-RU" dirty="0"/>
              <a:t> баз данных нет единого стандарта, что может затруднять переносимость данных и интеграцию между системами.</a:t>
            </a:r>
          </a:p>
          <a:p>
            <a:endParaRPr lang="ru-RU" dirty="0"/>
          </a:p>
          <a:p>
            <a:r>
              <a:rPr lang="ru-RU" dirty="0"/>
              <a:t>2. </a:t>
            </a:r>
            <a:r>
              <a:rPr lang="ru-RU" b="1" dirty="0"/>
              <a:t>Сложности с обеспечением целостности данных</a:t>
            </a:r>
            <a:r>
              <a:rPr lang="ru-RU" dirty="0"/>
              <a:t>: </a:t>
            </a:r>
            <a:r>
              <a:rPr lang="ru-RU" dirty="0" err="1"/>
              <a:t>NoSQL</a:t>
            </a:r>
            <a:r>
              <a:rPr lang="ru-RU" dirty="0"/>
              <a:t> базы данных часто не обеспечивают полную поддержку транзакций и целостности данных, что может быть проблемой для приложений с высокими требованиями к данным.</a:t>
            </a:r>
          </a:p>
          <a:p>
            <a:endParaRPr lang="ru-RU" dirty="0"/>
          </a:p>
          <a:p>
            <a:r>
              <a:rPr lang="ru-RU" dirty="0"/>
              <a:t>3. </a:t>
            </a:r>
            <a:r>
              <a:rPr lang="ru-RU" b="1" dirty="0"/>
              <a:t>Ограниченные аналитические возможности</a:t>
            </a:r>
            <a:r>
              <a:rPr lang="ru-RU" dirty="0"/>
              <a:t>: Многие </a:t>
            </a:r>
            <a:r>
              <a:rPr lang="ru-RU" dirty="0" err="1"/>
              <a:t>NoSQL</a:t>
            </a:r>
            <a:r>
              <a:rPr lang="ru-RU" dirty="0"/>
              <a:t> базы данных ориентированы на операции с данными в реальном времени и могут иметь ограничения в аналитических возможностях, что может потребовать использования дополнительных инструментов.</a:t>
            </a:r>
          </a:p>
          <a:p>
            <a:endParaRPr lang="ru-RU" dirty="0"/>
          </a:p>
          <a:p>
            <a:r>
              <a:rPr lang="ru-RU" dirty="0"/>
              <a:t>4. </a:t>
            </a:r>
            <a:r>
              <a:rPr lang="ru-RU" b="1" dirty="0"/>
              <a:t>Сложность управления</a:t>
            </a:r>
            <a:r>
              <a:rPr lang="ru-RU" dirty="0"/>
              <a:t>: Управление и настройка </a:t>
            </a:r>
            <a:r>
              <a:rPr lang="ru-RU" dirty="0" err="1"/>
              <a:t>NoSQL</a:t>
            </a:r>
            <a:r>
              <a:rPr lang="ru-RU" dirty="0"/>
              <a:t> баз данных могут потребовать специальных знаний, особенно для масштабируемых распределенных систем.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483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42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4" y="984980"/>
            <a:ext cx="87075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/>
              <a:t>Кратко про </a:t>
            </a:r>
            <a:r>
              <a:rPr lang="en-US" sz="2500" dirty="0"/>
              <a:t>Hadoop, MapReduce, HDFS</a:t>
            </a:r>
            <a:endParaRPr lang="ru-RU" sz="2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75D73F-1530-CF4A-A17A-91B25DDD2805}"/>
              </a:ext>
            </a:extLst>
          </p:cNvPr>
          <p:cNvSpPr txBox="1"/>
          <p:nvPr/>
        </p:nvSpPr>
        <p:spPr>
          <a:xfrm>
            <a:off x="250826" y="1368797"/>
            <a:ext cx="8642349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b="1" dirty="0" err="1"/>
              <a:t>MapReduce</a:t>
            </a:r>
            <a:r>
              <a:rPr lang="ru-RU" sz="1500" dirty="0"/>
              <a:t> — это парадигма программирования, разработанная компанией Google для эффективной обработки и генерации больших наборов данных. Основная идея </a:t>
            </a:r>
            <a:r>
              <a:rPr lang="ru-RU" sz="1500" dirty="0" err="1"/>
              <a:t>MapReduce</a:t>
            </a:r>
            <a:r>
              <a:rPr lang="ru-RU" sz="1500" dirty="0"/>
              <a:t> заключается в том, чтобы разбить сложную задачу на более мелкие подзадачи, которые можно выполнять параллельно, а затем объединить результаты. </a:t>
            </a:r>
            <a:endParaRPr lang="en-US" sz="1500" dirty="0"/>
          </a:p>
          <a:p>
            <a:r>
              <a:rPr lang="ru-RU" sz="1500" b="1" dirty="0"/>
              <a:t>Hadoop</a:t>
            </a:r>
            <a:r>
              <a:rPr lang="ru-RU" sz="1500" dirty="0"/>
              <a:t> — это платформа с открытым исходным кодом, разработанная Apache, которая реализует концепцию </a:t>
            </a:r>
            <a:r>
              <a:rPr lang="ru-RU" sz="1500" dirty="0" err="1"/>
              <a:t>MapReduce</a:t>
            </a:r>
            <a:r>
              <a:rPr lang="ru-RU" sz="1500" dirty="0"/>
              <a:t> и предоставляет распределенную файловую систему HDFS (Hadoop Distributed File System) для хранения и обработки больших данных.</a:t>
            </a:r>
            <a:endParaRPr lang="en-US" sz="1500" dirty="0"/>
          </a:p>
          <a:p>
            <a:r>
              <a:rPr lang="ru-RU" sz="1500" b="1" dirty="0"/>
              <a:t>HDFS</a:t>
            </a:r>
            <a:r>
              <a:rPr lang="ru-RU" sz="1500" dirty="0"/>
              <a:t> — это основная компонента экосистемы Hadoop, которая предоставляет распределенную файловую систему, способную хранить большие объемы данных на кластере из недорогих серверов. Она разработана для работы с большими файлами, разделяя их на блоки и распределяя их по множеству узлов в кластере.</a:t>
            </a:r>
          </a:p>
        </p:txBody>
      </p:sp>
      <p:pic>
        <p:nvPicPr>
          <p:cNvPr id="9" name="Рисунок 8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FB4C094F-5AFC-7135-729F-57B71F82E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604" y="4000287"/>
            <a:ext cx="5303576" cy="216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32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43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675417" y="963558"/>
            <a:ext cx="3790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Заключение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0825" y="1738581"/>
            <a:ext cx="5235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В рамках данной лекции было изучено: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600" y="2291137"/>
            <a:ext cx="3266575" cy="3266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686555-1B9E-7C58-C2F3-5B827595B49F}"/>
              </a:ext>
            </a:extLst>
          </p:cNvPr>
          <p:cNvSpPr txBox="1"/>
          <p:nvPr/>
        </p:nvSpPr>
        <p:spPr>
          <a:xfrm>
            <a:off x="250825" y="2328939"/>
            <a:ext cx="513321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Почему «большие данные» важны в современном мире?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Примеры использования больших данных в различных отраслях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Подходы к работе над информационными системами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Определение «больших данных»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Реляционные базы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Масштабирование традиционных решений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Ограничения классических подходов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Подходы, ориентированные на «большие данные»</a:t>
            </a:r>
          </a:p>
        </p:txBody>
      </p:sp>
    </p:spTree>
    <p:extLst>
      <p:ext uri="{BB962C8B-B14F-4D97-AF65-F5344CB8AC3E}">
        <p14:creationId xmlns:p14="http://schemas.microsoft.com/office/powerpoint/2010/main" val="1088579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5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5" y="954055"/>
            <a:ext cx="87075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Почему «большие данные» важны в современном мире?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0825" y="2325648"/>
            <a:ext cx="46058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Экономический рост и конкурентное преимущество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Улучшение качества жизни и решение социальных проблем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Новые возможности в науке и исследованиях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Повышение безопасности и борьба с преступностью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Развитие новых технологий и инноваций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Прогнозирование и управление рисками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Глобальная связь и социальные изменения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65B940-7A0B-F2C4-D9EF-42691AED0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48" y="2171153"/>
            <a:ext cx="3833861" cy="383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53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6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5" y="954055"/>
            <a:ext cx="87075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Примеры использования больших данных в маркетинге и рекламе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00EF0-B94C-D74A-72FD-500F195EC245}"/>
              </a:ext>
            </a:extLst>
          </p:cNvPr>
          <p:cNvSpPr txBox="1"/>
          <p:nvPr/>
        </p:nvSpPr>
        <p:spPr>
          <a:xfrm>
            <a:off x="628650" y="2050984"/>
            <a:ext cx="75738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Персонализированные рекламные кампании</a:t>
            </a:r>
            <a:endParaRPr lang="en-US" sz="22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6F0A25-1D6D-32E5-1D8D-B76975DF0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166" y="2708314"/>
            <a:ext cx="5175091" cy="3195631"/>
          </a:xfrm>
          <a:prstGeom prst="rect">
            <a:avLst/>
          </a:prstGeom>
        </p:spPr>
      </p:pic>
      <p:pic>
        <p:nvPicPr>
          <p:cNvPr id="10" name="Рисунок 9" descr="Изображение выглядит как компьютер, ноутбук, снимок экран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CCE6EC14-6A0B-ED8C-0C1D-20DCDD941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1" y="2868877"/>
            <a:ext cx="3657228" cy="278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16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7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5" y="954055"/>
            <a:ext cx="87075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Примеры использования больших данных в маркетинге и рекламе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00EF0-B94C-D74A-72FD-500F195EC245}"/>
              </a:ext>
            </a:extLst>
          </p:cNvPr>
          <p:cNvSpPr txBox="1"/>
          <p:nvPr/>
        </p:nvSpPr>
        <p:spPr>
          <a:xfrm>
            <a:off x="628650" y="2050984"/>
            <a:ext cx="75738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Анализ клиентской базы и сегментация</a:t>
            </a:r>
            <a:endParaRPr lang="en-US" sz="2200" dirty="0"/>
          </a:p>
        </p:txBody>
      </p:sp>
      <p:grpSp>
        <p:nvGrpSpPr>
          <p:cNvPr id="3" name="Group 296">
            <a:extLst>
              <a:ext uri="{FF2B5EF4-FFF2-40B4-BE49-F238E27FC236}">
                <a16:creationId xmlns:a16="http://schemas.microsoft.com/office/drawing/2014/main" id="{0CE320EA-98E5-E510-4129-46A823945317}"/>
              </a:ext>
            </a:extLst>
          </p:cNvPr>
          <p:cNvGrpSpPr/>
          <p:nvPr/>
        </p:nvGrpSpPr>
        <p:grpSpPr>
          <a:xfrm>
            <a:off x="4352906" y="2889151"/>
            <a:ext cx="3973513" cy="2277382"/>
            <a:chOff x="4648200" y="-19050"/>
            <a:chExt cx="3973513" cy="2277382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1795B7DC-B94C-B246-BA97-2AFECD44A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5700" y="124732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C652B9F7-43FA-BA83-2541-75CEF6EA58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0258" y="76364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14B5641-F447-FDBB-8145-27C1C97244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885" y="1153658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64BD6A34-D20D-9084-C060-15ECAAE1A3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8310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499F8DFA-BA3B-79F1-4CD4-B5CC0517A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7274" y="873995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2233D5C8-E72F-E743-E94C-154FAF2C40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-1905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337AF534-C920-9A82-7182-4DFBB18AB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236" y="708892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B5C4E0F1-74EB-A15D-B272-E9F24AA6A8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412" y="44252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C3F588D1-B668-2206-E112-9493645F4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8196" y="36195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070952DA-FC38-6E9C-1213-E6B0F499F4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3073" y="11985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443F0FF2-64A7-811D-E4BB-FC09D73FD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723" y="70407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D280CF87-C3FF-DB39-5507-0FD23C2F3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198" y="1515495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C475A603-6CBD-CF5F-5C68-99D3068A77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856" y="12882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6" name="Straight Arrow Connector 30">
              <a:extLst>
                <a:ext uri="{FF2B5EF4-FFF2-40B4-BE49-F238E27FC236}">
                  <a16:creationId xmlns:a16="http://schemas.microsoft.com/office/drawing/2014/main" id="{BFF7EF7A-99F4-142F-77CB-755F5EE4A30E}"/>
                </a:ext>
              </a:extLst>
            </p:cNvPr>
            <p:cNvCxnSpPr>
              <a:endCxn id="7" idx="2"/>
            </p:cNvCxnSpPr>
            <p:nvPr/>
          </p:nvCxnSpPr>
          <p:spPr>
            <a:xfrm flipV="1">
              <a:off x="4965700" y="713774"/>
              <a:ext cx="184320" cy="28963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95">
              <a:extLst>
                <a:ext uri="{FF2B5EF4-FFF2-40B4-BE49-F238E27FC236}">
                  <a16:creationId xmlns:a16="http://schemas.microsoft.com/office/drawing/2014/main" id="{8BC1689E-799D-D90C-47CF-82F2CF107047}"/>
                </a:ext>
              </a:extLst>
            </p:cNvPr>
            <p:cNvCxnSpPr>
              <a:endCxn id="7" idx="2"/>
            </p:cNvCxnSpPr>
            <p:nvPr/>
          </p:nvCxnSpPr>
          <p:spPr>
            <a:xfrm flipH="1" flipV="1">
              <a:off x="5150020" y="713774"/>
              <a:ext cx="184320" cy="33170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99">
              <a:extLst>
                <a:ext uri="{FF2B5EF4-FFF2-40B4-BE49-F238E27FC236}">
                  <a16:creationId xmlns:a16="http://schemas.microsoft.com/office/drawing/2014/main" id="{05DA734C-6E54-BCAC-79C8-7DFD8270E5B5}"/>
                </a:ext>
              </a:extLst>
            </p:cNvPr>
            <p:cNvCxnSpPr>
              <a:stCxn id="9" idx="1"/>
            </p:cNvCxnSpPr>
            <p:nvPr/>
          </p:nvCxnSpPr>
          <p:spPr>
            <a:xfrm flipH="1" flipV="1">
              <a:off x="5675914" y="1297934"/>
              <a:ext cx="267971" cy="15024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027CB816-8ECB-3211-E528-8C60675C1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16692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0" name="Straight Arrow Connector 311">
              <a:extLst>
                <a:ext uri="{FF2B5EF4-FFF2-40B4-BE49-F238E27FC236}">
                  <a16:creationId xmlns:a16="http://schemas.microsoft.com/office/drawing/2014/main" id="{B300AC7F-E868-925A-C9DE-D6EABC4405DC}"/>
                </a:ext>
              </a:extLst>
            </p:cNvPr>
            <p:cNvCxnSpPr>
              <a:stCxn id="19" idx="1"/>
              <a:endCxn id="8" idx="2"/>
            </p:cNvCxnSpPr>
            <p:nvPr/>
          </p:nvCxnSpPr>
          <p:spPr>
            <a:xfrm flipH="1" flipV="1">
              <a:off x="6234578" y="665406"/>
              <a:ext cx="270658" cy="33800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15">
              <a:extLst>
                <a:ext uri="{FF2B5EF4-FFF2-40B4-BE49-F238E27FC236}">
                  <a16:creationId xmlns:a16="http://schemas.microsoft.com/office/drawing/2014/main" id="{73A3C8C5-2E05-27B2-763E-315A0D2DB373}"/>
                </a:ext>
              </a:extLst>
            </p:cNvPr>
            <p:cNvCxnSpPr>
              <a:stCxn id="29" idx="3"/>
              <a:endCxn id="9" idx="2"/>
            </p:cNvCxnSpPr>
            <p:nvPr/>
          </p:nvCxnSpPr>
          <p:spPr>
            <a:xfrm flipV="1">
              <a:off x="5778840" y="1742700"/>
              <a:ext cx="349365" cy="22111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8">
              <a:extLst>
                <a:ext uri="{FF2B5EF4-FFF2-40B4-BE49-F238E27FC236}">
                  <a16:creationId xmlns:a16="http://schemas.microsoft.com/office/drawing/2014/main" id="{27F754FD-1014-D7B2-86DC-5263E8052819}"/>
                </a:ext>
              </a:extLst>
            </p:cNvPr>
            <p:cNvCxnSpPr>
              <a:stCxn id="24" idx="1"/>
              <a:endCxn id="9" idx="3"/>
            </p:cNvCxnSpPr>
            <p:nvPr/>
          </p:nvCxnSpPr>
          <p:spPr>
            <a:xfrm flipH="1" flipV="1">
              <a:off x="6312525" y="1448179"/>
              <a:ext cx="302673" cy="36183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1">
              <a:extLst>
                <a:ext uri="{FF2B5EF4-FFF2-40B4-BE49-F238E27FC236}">
                  <a16:creationId xmlns:a16="http://schemas.microsoft.com/office/drawing/2014/main" id="{E0851238-FF72-34B2-3C71-C7D08E665DB0}"/>
                </a:ext>
              </a:extLst>
            </p:cNvPr>
            <p:cNvCxnSpPr>
              <a:stCxn id="29" idx="3"/>
              <a:endCxn id="24" idx="1"/>
            </p:cNvCxnSpPr>
            <p:nvPr/>
          </p:nvCxnSpPr>
          <p:spPr>
            <a:xfrm flipV="1">
              <a:off x="5778840" y="1810016"/>
              <a:ext cx="836358" cy="15379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26">
              <a:extLst>
                <a:ext uri="{FF2B5EF4-FFF2-40B4-BE49-F238E27FC236}">
                  <a16:creationId xmlns:a16="http://schemas.microsoft.com/office/drawing/2014/main" id="{EC273313-3E1C-0546-301B-5A4A7B7D8758}"/>
                </a:ext>
              </a:extLst>
            </p:cNvPr>
            <p:cNvCxnSpPr>
              <a:stCxn id="24" idx="3"/>
              <a:endCxn id="25" idx="1"/>
            </p:cNvCxnSpPr>
            <p:nvPr/>
          </p:nvCxnSpPr>
          <p:spPr>
            <a:xfrm flipV="1">
              <a:off x="6983838" y="1582811"/>
              <a:ext cx="234018" cy="22720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29">
              <a:extLst>
                <a:ext uri="{FF2B5EF4-FFF2-40B4-BE49-F238E27FC236}">
                  <a16:creationId xmlns:a16="http://schemas.microsoft.com/office/drawing/2014/main" id="{288FBA01-8D86-99C5-CD1D-D27E143DDD5F}"/>
                </a:ext>
              </a:extLst>
            </p:cNvPr>
            <p:cNvCxnSpPr>
              <a:stCxn id="25" idx="1"/>
              <a:endCxn id="9" idx="3"/>
            </p:cNvCxnSpPr>
            <p:nvPr/>
          </p:nvCxnSpPr>
          <p:spPr>
            <a:xfrm flipH="1" flipV="1">
              <a:off x="6312525" y="1448179"/>
              <a:ext cx="905331" cy="13463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34">
              <a:extLst>
                <a:ext uri="{FF2B5EF4-FFF2-40B4-BE49-F238E27FC236}">
                  <a16:creationId xmlns:a16="http://schemas.microsoft.com/office/drawing/2014/main" id="{952A0E77-5587-5F98-381C-392F642D240F}"/>
                </a:ext>
              </a:extLst>
            </p:cNvPr>
            <p:cNvCxnSpPr>
              <a:stCxn id="18" idx="1"/>
              <a:endCxn id="8" idx="3"/>
            </p:cNvCxnSpPr>
            <p:nvPr/>
          </p:nvCxnSpPr>
          <p:spPr>
            <a:xfrm flipH="1">
              <a:off x="6418898" y="275471"/>
              <a:ext cx="210502" cy="95414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37">
              <a:extLst>
                <a:ext uri="{FF2B5EF4-FFF2-40B4-BE49-F238E27FC236}">
                  <a16:creationId xmlns:a16="http://schemas.microsoft.com/office/drawing/2014/main" id="{5B9C55C0-FE0D-D67D-0D43-3105D46E1980}"/>
                </a:ext>
              </a:extLst>
            </p:cNvPr>
            <p:cNvCxnSpPr/>
            <p:nvPr/>
          </p:nvCxnSpPr>
          <p:spPr>
            <a:xfrm flipH="1">
              <a:off x="4965700" y="1003413"/>
              <a:ext cx="36864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40">
              <a:extLst>
                <a:ext uri="{FF2B5EF4-FFF2-40B4-BE49-F238E27FC236}">
                  <a16:creationId xmlns:a16="http://schemas.microsoft.com/office/drawing/2014/main" id="{22DAEDD9-9AB6-2790-C057-A4369533F7BA}"/>
                </a:ext>
              </a:extLst>
            </p:cNvPr>
            <p:cNvCxnSpPr>
              <a:stCxn id="18" idx="3"/>
              <a:endCxn id="20" idx="1"/>
            </p:cNvCxnSpPr>
            <p:nvPr/>
          </p:nvCxnSpPr>
          <p:spPr>
            <a:xfrm>
              <a:off x="6998040" y="275471"/>
              <a:ext cx="526372" cy="6330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43">
              <a:extLst>
                <a:ext uri="{FF2B5EF4-FFF2-40B4-BE49-F238E27FC236}">
                  <a16:creationId xmlns:a16="http://schemas.microsoft.com/office/drawing/2014/main" id="{3BB64FD7-D2FF-2BB6-4A5C-E828F39582CA}"/>
                </a:ext>
              </a:extLst>
            </p:cNvPr>
            <p:cNvCxnSpPr>
              <a:stCxn id="20" idx="3"/>
              <a:endCxn id="22" idx="1"/>
            </p:cNvCxnSpPr>
            <p:nvPr/>
          </p:nvCxnSpPr>
          <p:spPr>
            <a:xfrm>
              <a:off x="7893052" y="338773"/>
              <a:ext cx="360021" cy="7559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46">
              <a:extLst>
                <a:ext uri="{FF2B5EF4-FFF2-40B4-BE49-F238E27FC236}">
                  <a16:creationId xmlns:a16="http://schemas.microsoft.com/office/drawing/2014/main" id="{1ECF7A1B-2E93-B7DA-5684-FFA8B4DAA42A}"/>
                </a:ext>
              </a:extLst>
            </p:cNvPr>
            <p:cNvCxnSpPr>
              <a:stCxn id="23" idx="3"/>
              <a:endCxn id="22" idx="2"/>
            </p:cNvCxnSpPr>
            <p:nvPr/>
          </p:nvCxnSpPr>
          <p:spPr>
            <a:xfrm flipV="1">
              <a:off x="8340363" y="708892"/>
              <a:ext cx="97030" cy="28969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350">
              <a:extLst>
                <a:ext uri="{FF2B5EF4-FFF2-40B4-BE49-F238E27FC236}">
                  <a16:creationId xmlns:a16="http://schemas.microsoft.com/office/drawing/2014/main" id="{DCBE7A0C-B551-747C-BE64-C91C270CF5E5}"/>
                </a:ext>
              </a:extLst>
            </p:cNvPr>
            <p:cNvCxnSpPr>
              <a:stCxn id="20" idx="2"/>
              <a:endCxn id="23" idx="1"/>
            </p:cNvCxnSpPr>
            <p:nvPr/>
          </p:nvCxnSpPr>
          <p:spPr>
            <a:xfrm>
              <a:off x="7708732" y="633294"/>
              <a:ext cx="262991" cy="36529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353">
              <a:extLst>
                <a:ext uri="{FF2B5EF4-FFF2-40B4-BE49-F238E27FC236}">
                  <a16:creationId xmlns:a16="http://schemas.microsoft.com/office/drawing/2014/main" id="{CA6C332A-2B7B-83CB-E381-BDA6B46AFCF5}"/>
                </a:ext>
              </a:extLst>
            </p:cNvPr>
            <p:cNvCxnSpPr>
              <a:stCxn id="20" idx="2"/>
              <a:endCxn id="21" idx="3"/>
            </p:cNvCxnSpPr>
            <p:nvPr/>
          </p:nvCxnSpPr>
          <p:spPr>
            <a:xfrm flipH="1">
              <a:off x="7426836" y="633294"/>
              <a:ext cx="281896" cy="2317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360">
              <a:extLst>
                <a:ext uri="{FF2B5EF4-FFF2-40B4-BE49-F238E27FC236}">
                  <a16:creationId xmlns:a16="http://schemas.microsoft.com/office/drawing/2014/main" id="{F7622343-166F-1856-0967-7AFD76E06712}"/>
                </a:ext>
              </a:extLst>
            </p:cNvPr>
            <p:cNvCxnSpPr>
              <a:stCxn id="19" idx="3"/>
              <a:endCxn id="25" idx="1"/>
            </p:cNvCxnSpPr>
            <p:nvPr/>
          </p:nvCxnSpPr>
          <p:spPr>
            <a:xfrm>
              <a:off x="6873876" y="1003413"/>
              <a:ext cx="343980" cy="57939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364">
              <a:extLst>
                <a:ext uri="{FF2B5EF4-FFF2-40B4-BE49-F238E27FC236}">
                  <a16:creationId xmlns:a16="http://schemas.microsoft.com/office/drawing/2014/main" id="{DC7F7628-8E45-0154-F457-C3382A873131}"/>
                </a:ext>
              </a:extLst>
            </p:cNvPr>
            <p:cNvCxnSpPr>
              <a:stCxn id="21" idx="1"/>
              <a:endCxn id="18" idx="3"/>
            </p:cNvCxnSpPr>
            <p:nvPr/>
          </p:nvCxnSpPr>
          <p:spPr>
            <a:xfrm flipH="1" flipV="1">
              <a:off x="6998040" y="275471"/>
              <a:ext cx="60156" cy="381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367">
              <a:extLst>
                <a:ext uri="{FF2B5EF4-FFF2-40B4-BE49-F238E27FC236}">
                  <a16:creationId xmlns:a16="http://schemas.microsoft.com/office/drawing/2014/main" id="{743F5EAA-99C5-CF3F-A04D-9E2FE3E2C4A8}"/>
                </a:ext>
              </a:extLst>
            </p:cNvPr>
            <p:cNvCxnSpPr>
              <a:stCxn id="18" idx="2"/>
              <a:endCxn id="19" idx="3"/>
            </p:cNvCxnSpPr>
            <p:nvPr/>
          </p:nvCxnSpPr>
          <p:spPr>
            <a:xfrm>
              <a:off x="6813720" y="569992"/>
              <a:ext cx="60156" cy="43342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3">
            <a:extLst>
              <a:ext uri="{FF2B5EF4-FFF2-40B4-BE49-F238E27FC236}">
                <a16:creationId xmlns:a16="http://schemas.microsoft.com/office/drawing/2014/main" id="{B9AC82AC-5F2F-B2E5-8DB1-95C9D6C63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3477" y="3153112"/>
            <a:ext cx="2327033" cy="1749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" name="Text Box 91">
            <a:extLst>
              <a:ext uri="{FF2B5EF4-FFF2-40B4-BE49-F238E27FC236}">
                <a16:creationId xmlns:a16="http://schemas.microsoft.com/office/drawing/2014/main" id="{E1A69101-2C18-DD91-14D7-5E9BA3608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658" y="5242312"/>
            <a:ext cx="32184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Анализ социальных сетей</a:t>
            </a:r>
            <a:endParaRPr lang="en-US" sz="1600" dirty="0"/>
          </a:p>
        </p:txBody>
      </p:sp>
      <p:sp>
        <p:nvSpPr>
          <p:cNvPr id="48" name="Text Box 280">
            <a:extLst>
              <a:ext uri="{FF2B5EF4-FFF2-40B4-BE49-F238E27FC236}">
                <a16:creationId xmlns:a16="http://schemas.microsoft.com/office/drawing/2014/main" id="{14C1CDB2-CF5B-A3F7-EAAB-C9289CF19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185" y="5242312"/>
            <a:ext cx="26876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1600" dirty="0"/>
              <a:t>Сегментация рынка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69234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8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5" y="954055"/>
            <a:ext cx="87075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Примеры использования больших данных в маркетинге и рекламе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00EF0-B94C-D74A-72FD-500F195EC245}"/>
              </a:ext>
            </a:extLst>
          </p:cNvPr>
          <p:cNvSpPr txBox="1"/>
          <p:nvPr/>
        </p:nvSpPr>
        <p:spPr>
          <a:xfrm>
            <a:off x="628650" y="2050984"/>
            <a:ext cx="75738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Анализ мнений и обратной связи</a:t>
            </a:r>
            <a:endParaRPr lang="en-US" sz="2200" dirty="0"/>
          </a:p>
        </p:txBody>
      </p:sp>
      <p:pic>
        <p:nvPicPr>
          <p:cNvPr id="7" name="Рисунок 6" descr="Изображение выглядит как текст, снимок экрана, Шрифт, круг&#10;&#10;Автоматически созданное описание">
            <a:extLst>
              <a:ext uri="{FF2B5EF4-FFF2-40B4-BE49-F238E27FC236}">
                <a16:creationId xmlns:a16="http://schemas.microsoft.com/office/drawing/2014/main" id="{FA411F79-509B-9ED7-5BE8-3680A019B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93" y="2524821"/>
            <a:ext cx="5905003" cy="359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20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65" y="79624"/>
            <a:ext cx="702558" cy="786865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8DD5F-7502-4374-8412-6AB99C51AC42}" type="datetime1">
              <a:rPr lang="ru-RU" smtClean="0"/>
              <a:t>27.09.2024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Максим Кулагин</a:t>
            </a:r>
            <a:endParaRPr lang="en-US" dirty="0"/>
          </a:p>
          <a:p>
            <a:r>
              <a:rPr lang="en-US" dirty="0"/>
              <a:t>maksimkulagin06@yandex.ru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06002-73B6-435E-9197-6C995EAB0574}" type="slidenum">
              <a:rPr lang="ru-RU" smtClean="0"/>
              <a:t>9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88223" y="131937"/>
            <a:ext cx="2503563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ru-RU" sz="1200" dirty="0"/>
              <a:t>РОССИЙСКИЙ УНИВЕРСИТЕТ ТРАНСПОРТА </a:t>
            </a:r>
          </a:p>
          <a:p>
            <a:pPr>
              <a:lnSpc>
                <a:spcPts val="1400"/>
              </a:lnSpc>
            </a:pPr>
            <a:r>
              <a:rPr lang="ru-RU" sz="1200" dirty="0"/>
              <a:t>РУТ (МИИТ)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9556" y="131937"/>
            <a:ext cx="1573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+mj-lt"/>
              </a:rPr>
              <a:t>МИАДБ</a:t>
            </a:r>
            <a:r>
              <a:rPr lang="en-US" sz="1200" dirty="0">
                <a:latin typeface="+mj-lt"/>
              </a:rPr>
              <a:t> (1.</a:t>
            </a:r>
            <a:r>
              <a:rPr lang="ru-RU" sz="1200" dirty="0">
                <a:latin typeface="+mj-lt"/>
              </a:rPr>
              <a:t>1</a:t>
            </a:r>
            <a:r>
              <a:rPr lang="en-US" sz="1200" dirty="0">
                <a:latin typeface="+mj-lt"/>
              </a:rPr>
              <a:t>)</a:t>
            </a:r>
            <a:endParaRPr lang="ru-RU" sz="1200" dirty="0">
              <a:latin typeface="+mj-lt"/>
            </a:endParaRPr>
          </a:p>
        </p:txBody>
      </p:sp>
      <p:sp>
        <p:nvSpPr>
          <p:cNvPr id="14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963558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C1B3EAB-690F-A045-84F2-4545392FA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825" y="6198320"/>
            <a:ext cx="8642350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18245" y="954055"/>
            <a:ext cx="87075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Примеры использования больших данных в медицине и здравоохранение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00EF0-B94C-D74A-72FD-500F195EC245}"/>
              </a:ext>
            </a:extLst>
          </p:cNvPr>
          <p:cNvSpPr txBox="1"/>
          <p:nvPr/>
        </p:nvSpPr>
        <p:spPr>
          <a:xfrm>
            <a:off x="628650" y="2050984"/>
            <a:ext cx="75738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Персонализированная медицина</a:t>
            </a:r>
            <a:endParaRPr lang="en-US" sz="2200" dirty="0"/>
          </a:p>
        </p:txBody>
      </p:sp>
      <p:pic>
        <p:nvPicPr>
          <p:cNvPr id="7" name="Рисунок 6" descr="Изображение выглядит как текст, снимок экрана, Шриф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2DD96AF-609C-FD3F-AE98-190035E715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16" y="2566739"/>
            <a:ext cx="6543557" cy="354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191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14477</TotalTime>
  <Words>4151</Words>
  <Application>Microsoft Macintosh PowerPoint</Application>
  <PresentationFormat>On-screen Show (4:3)</PresentationFormat>
  <Paragraphs>553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Century Schoolbook</vt:lpstr>
      <vt:lpstr>Тема Office</vt:lpstr>
      <vt:lpstr>Современные технологии разработки программного обеспечения Российский университет транспорта</vt:lpstr>
      <vt:lpstr>PowerPoint Presentation</vt:lpstr>
      <vt:lpstr>Введение в «большие данные» Высоконагруженные системы Области и возможности применения Российский университет транспорта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Российский университет транспорта</dc:title>
  <dc:creator>Кулагин Максим Алексеевич</dc:creator>
  <cp:lastModifiedBy>Maksim Kulagin</cp:lastModifiedBy>
  <cp:revision>360</cp:revision>
  <dcterms:created xsi:type="dcterms:W3CDTF">2020-02-08T09:18:31Z</dcterms:created>
  <dcterms:modified xsi:type="dcterms:W3CDTF">2024-09-27T07:44:19Z</dcterms:modified>
</cp:coreProperties>
</file>